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7"/>
  </p:notesMasterIdLst>
  <p:handoutMasterIdLst>
    <p:handoutMasterId r:id="rId28"/>
  </p:handoutMasterIdLst>
  <p:sldIdLst>
    <p:sldId id="657" r:id="rId2"/>
    <p:sldId id="626" r:id="rId3"/>
    <p:sldId id="684" r:id="rId4"/>
    <p:sldId id="701" r:id="rId5"/>
    <p:sldId id="693" r:id="rId6"/>
    <p:sldId id="690" r:id="rId7"/>
    <p:sldId id="694" r:id="rId8"/>
    <p:sldId id="700" r:id="rId9"/>
    <p:sldId id="695" r:id="rId10"/>
    <p:sldId id="699" r:id="rId11"/>
    <p:sldId id="659" r:id="rId12"/>
    <p:sldId id="625" r:id="rId13"/>
    <p:sldId id="682" r:id="rId14"/>
    <p:sldId id="697" r:id="rId15"/>
    <p:sldId id="685" r:id="rId16"/>
    <p:sldId id="679" r:id="rId17"/>
    <p:sldId id="691" r:id="rId18"/>
    <p:sldId id="680" r:id="rId19"/>
    <p:sldId id="686" r:id="rId20"/>
    <p:sldId id="683" r:id="rId21"/>
    <p:sldId id="702" r:id="rId22"/>
    <p:sldId id="688" r:id="rId23"/>
    <p:sldId id="703" r:id="rId24"/>
    <p:sldId id="621" r:id="rId25"/>
    <p:sldId id="648" r:id="rId26"/>
  </p:sldIdLst>
  <p:sldSz cx="9144000" cy="6858000" type="screen4x3"/>
  <p:notesSz cx="6797675" cy="9928225"/>
  <p:defaultTextStyle>
    <a:defPPr>
      <a:defRPr lang="de-DE"/>
    </a:defPPr>
    <a:lvl1pPr algn="l" rtl="0" fontAlgn="base">
      <a:spcBef>
        <a:spcPct val="0"/>
      </a:spcBef>
      <a:spcAft>
        <a:spcPct val="0"/>
      </a:spcAft>
      <a:defRPr sz="3200" kern="1200">
        <a:solidFill>
          <a:schemeClr val="tx1"/>
        </a:solidFill>
        <a:latin typeface="Arial" charset="0"/>
        <a:ea typeface="Geneva" charset="0"/>
        <a:cs typeface="Geneva" charset="0"/>
      </a:defRPr>
    </a:lvl1pPr>
    <a:lvl2pPr marL="457200" algn="l" rtl="0" fontAlgn="base">
      <a:spcBef>
        <a:spcPct val="0"/>
      </a:spcBef>
      <a:spcAft>
        <a:spcPct val="0"/>
      </a:spcAft>
      <a:defRPr sz="3200" kern="1200">
        <a:solidFill>
          <a:schemeClr val="tx1"/>
        </a:solidFill>
        <a:latin typeface="Arial" charset="0"/>
        <a:ea typeface="Geneva" charset="0"/>
        <a:cs typeface="Geneva" charset="0"/>
      </a:defRPr>
    </a:lvl2pPr>
    <a:lvl3pPr marL="914400" algn="l" rtl="0" fontAlgn="base">
      <a:spcBef>
        <a:spcPct val="0"/>
      </a:spcBef>
      <a:spcAft>
        <a:spcPct val="0"/>
      </a:spcAft>
      <a:defRPr sz="3200" kern="1200">
        <a:solidFill>
          <a:schemeClr val="tx1"/>
        </a:solidFill>
        <a:latin typeface="Arial" charset="0"/>
        <a:ea typeface="Geneva" charset="0"/>
        <a:cs typeface="Geneva" charset="0"/>
      </a:defRPr>
    </a:lvl3pPr>
    <a:lvl4pPr marL="1371600" algn="l" rtl="0" fontAlgn="base">
      <a:spcBef>
        <a:spcPct val="0"/>
      </a:spcBef>
      <a:spcAft>
        <a:spcPct val="0"/>
      </a:spcAft>
      <a:defRPr sz="3200" kern="1200">
        <a:solidFill>
          <a:schemeClr val="tx1"/>
        </a:solidFill>
        <a:latin typeface="Arial" charset="0"/>
        <a:ea typeface="Geneva" charset="0"/>
        <a:cs typeface="Geneva" charset="0"/>
      </a:defRPr>
    </a:lvl4pPr>
    <a:lvl5pPr marL="1828800" algn="l" rtl="0" fontAlgn="base">
      <a:spcBef>
        <a:spcPct val="0"/>
      </a:spcBef>
      <a:spcAft>
        <a:spcPct val="0"/>
      </a:spcAft>
      <a:defRPr sz="3200" kern="1200">
        <a:solidFill>
          <a:schemeClr val="tx1"/>
        </a:solidFill>
        <a:latin typeface="Arial" charset="0"/>
        <a:ea typeface="Geneva" charset="0"/>
        <a:cs typeface="Geneva" charset="0"/>
      </a:defRPr>
    </a:lvl5pPr>
    <a:lvl6pPr marL="2286000" algn="l" defTabSz="914400" rtl="0" eaLnBrk="1" latinLnBrk="0" hangingPunct="1">
      <a:defRPr sz="3200" kern="1200">
        <a:solidFill>
          <a:schemeClr val="tx1"/>
        </a:solidFill>
        <a:latin typeface="Arial" charset="0"/>
        <a:ea typeface="Geneva" charset="0"/>
        <a:cs typeface="Geneva" charset="0"/>
      </a:defRPr>
    </a:lvl6pPr>
    <a:lvl7pPr marL="2743200" algn="l" defTabSz="914400" rtl="0" eaLnBrk="1" latinLnBrk="0" hangingPunct="1">
      <a:defRPr sz="3200" kern="1200">
        <a:solidFill>
          <a:schemeClr val="tx1"/>
        </a:solidFill>
        <a:latin typeface="Arial" charset="0"/>
        <a:ea typeface="Geneva" charset="0"/>
        <a:cs typeface="Geneva" charset="0"/>
      </a:defRPr>
    </a:lvl7pPr>
    <a:lvl8pPr marL="3200400" algn="l" defTabSz="914400" rtl="0" eaLnBrk="1" latinLnBrk="0" hangingPunct="1">
      <a:defRPr sz="3200" kern="1200">
        <a:solidFill>
          <a:schemeClr val="tx1"/>
        </a:solidFill>
        <a:latin typeface="Arial" charset="0"/>
        <a:ea typeface="Geneva" charset="0"/>
        <a:cs typeface="Geneva" charset="0"/>
      </a:defRPr>
    </a:lvl8pPr>
    <a:lvl9pPr marL="3657600" algn="l" defTabSz="914400" rtl="0" eaLnBrk="1" latinLnBrk="0" hangingPunct="1">
      <a:defRPr sz="3200" kern="1200">
        <a:solidFill>
          <a:schemeClr val="tx1"/>
        </a:solidFill>
        <a:latin typeface="Arial" charset="0"/>
        <a:ea typeface="Geneva" charset="0"/>
        <a:cs typeface="Geneva" charset="0"/>
      </a:defRPr>
    </a:lvl9pPr>
  </p:defaultTextStyle>
  <p:extLst>
    <p:ext uri="{521415D9-36F7-43E2-AB2F-B90AF26B5E84}">
      <p14:sectionLst xmlns:p14="http://schemas.microsoft.com/office/powerpoint/2010/main">
        <p14:section name="Default Section" id="{DF5FB119-C6BA-47CC-AA93-F5035CA91119}">
          <p14:sldIdLst>
            <p14:sldId id="657"/>
          </p14:sldIdLst>
        </p14:section>
        <p14:section name="Untitled Section" id="{2A7C86A7-36AC-4C32-A878-64793CE1FBE6}">
          <p14:sldIdLst>
            <p14:sldId id="626"/>
            <p14:sldId id="684"/>
            <p14:sldId id="701"/>
            <p14:sldId id="693"/>
            <p14:sldId id="690"/>
            <p14:sldId id="694"/>
            <p14:sldId id="700"/>
            <p14:sldId id="695"/>
            <p14:sldId id="699"/>
            <p14:sldId id="659"/>
            <p14:sldId id="625"/>
            <p14:sldId id="682"/>
            <p14:sldId id="697"/>
            <p14:sldId id="685"/>
            <p14:sldId id="679"/>
            <p14:sldId id="691"/>
            <p14:sldId id="680"/>
            <p14:sldId id="686"/>
            <p14:sldId id="683"/>
            <p14:sldId id="702"/>
            <p14:sldId id="688"/>
            <p14:sldId id="703"/>
            <p14:sldId id="621"/>
            <p14:sldId id="648"/>
          </p14:sldIdLst>
        </p14:section>
      </p14:sectionLst>
    </p:ext>
    <p:ext uri="{EFAFB233-063F-42B5-8137-9DF3F51BA10A}">
      <p15:sldGuideLst xmlns:p15="http://schemas.microsoft.com/office/powerpoint/2012/main">
        <p15:guide id="1" orient="horz">
          <p15:clr>
            <a:srgbClr val="A4A3A4"/>
          </p15:clr>
        </p15:guide>
        <p15:guide id="2" pos="5759">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ies"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E6E6E6"/>
    <a:srgbClr val="009999"/>
    <a:srgbClr val="7275FE"/>
    <a:srgbClr val="FFFFFF"/>
    <a:srgbClr val="F00415"/>
    <a:srgbClr val="66FF99"/>
    <a:srgbClr val="FF00FF"/>
    <a:srgbClr val="FF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90" autoAdjust="0"/>
    <p:restoredTop sz="92543" autoAdjust="0"/>
  </p:normalViewPr>
  <p:slideViewPr>
    <p:cSldViewPr>
      <p:cViewPr varScale="1">
        <p:scale>
          <a:sx n="64" d="100"/>
          <a:sy n="64" d="100"/>
        </p:scale>
        <p:origin x="77" y="274"/>
      </p:cViewPr>
      <p:guideLst>
        <p:guide orient="horz"/>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262" y="-120"/>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6210" name="Rectangle 2"/>
          <p:cNvSpPr>
            <a:spLocks noGrp="1" noChangeArrowheads="1"/>
          </p:cNvSpPr>
          <p:nvPr>
            <p:ph type="hdr" sz="quarter"/>
          </p:nvPr>
        </p:nvSpPr>
        <p:spPr bwMode="auto">
          <a:xfrm>
            <a:off x="2" y="1"/>
            <a:ext cx="2971703" cy="534371"/>
          </a:xfrm>
          <a:prstGeom prst="rect">
            <a:avLst/>
          </a:prstGeom>
          <a:noFill/>
          <a:ln w="9525">
            <a:noFill/>
            <a:miter lim="800000"/>
            <a:headEnd/>
            <a:tailEnd/>
          </a:ln>
          <a:effectLst/>
        </p:spPr>
        <p:txBody>
          <a:bodyPr vert="horz" wrap="square" lIns="98307" tIns="49153" rIns="98307" bIns="49153" numCol="1" anchor="t" anchorCtr="0" compatLnSpc="1">
            <a:prstTxWarp prst="textNoShape">
              <a:avLst/>
            </a:prstTxWarp>
          </a:bodyPr>
          <a:lstStyle>
            <a:lvl1pPr eaLnBrk="0" hangingPunct="0">
              <a:defRPr sz="1300">
                <a:latin typeface="Arial" pitchFamily="-110" charset="0"/>
                <a:ea typeface="Geneva" pitchFamily="-110" charset="0"/>
                <a:cs typeface="Geneva" pitchFamily="-110" charset="0"/>
              </a:defRPr>
            </a:lvl1pPr>
          </a:lstStyle>
          <a:p>
            <a:pPr>
              <a:defRPr/>
            </a:pPr>
            <a:endParaRPr lang="en-US"/>
          </a:p>
        </p:txBody>
      </p:sp>
      <p:sp>
        <p:nvSpPr>
          <p:cNvPr id="606211" name="Rectangle 3"/>
          <p:cNvSpPr>
            <a:spLocks noGrp="1" noChangeArrowheads="1"/>
          </p:cNvSpPr>
          <p:nvPr>
            <p:ph type="dt" sz="quarter" idx="1"/>
          </p:nvPr>
        </p:nvSpPr>
        <p:spPr bwMode="auto">
          <a:xfrm>
            <a:off x="3886778" y="1"/>
            <a:ext cx="2895699" cy="534371"/>
          </a:xfrm>
          <a:prstGeom prst="rect">
            <a:avLst/>
          </a:prstGeom>
          <a:noFill/>
          <a:ln w="9525">
            <a:noFill/>
            <a:miter lim="800000"/>
            <a:headEnd/>
            <a:tailEnd/>
          </a:ln>
          <a:effectLst/>
        </p:spPr>
        <p:txBody>
          <a:bodyPr vert="horz" wrap="square" lIns="98307" tIns="49153" rIns="98307" bIns="49153" numCol="1" anchor="t" anchorCtr="0" compatLnSpc="1">
            <a:prstTxWarp prst="textNoShape">
              <a:avLst/>
            </a:prstTxWarp>
          </a:bodyPr>
          <a:lstStyle>
            <a:lvl1pPr algn="r" eaLnBrk="0" hangingPunct="0">
              <a:defRPr sz="1300">
                <a:latin typeface="Arial" pitchFamily="-110" charset="0"/>
                <a:ea typeface="Geneva" pitchFamily="-110" charset="0"/>
                <a:cs typeface="Geneva" pitchFamily="-110" charset="0"/>
              </a:defRPr>
            </a:lvl1pPr>
          </a:lstStyle>
          <a:p>
            <a:pPr>
              <a:defRPr/>
            </a:pPr>
            <a:endParaRPr lang="en-US"/>
          </a:p>
        </p:txBody>
      </p:sp>
      <p:sp>
        <p:nvSpPr>
          <p:cNvPr id="606212" name="Rectangle 4"/>
          <p:cNvSpPr>
            <a:spLocks noGrp="1" noChangeArrowheads="1"/>
          </p:cNvSpPr>
          <p:nvPr>
            <p:ph type="ftr" sz="quarter" idx="2"/>
          </p:nvPr>
        </p:nvSpPr>
        <p:spPr bwMode="auto">
          <a:xfrm>
            <a:off x="2" y="9450835"/>
            <a:ext cx="2971703" cy="457372"/>
          </a:xfrm>
          <a:prstGeom prst="rect">
            <a:avLst/>
          </a:prstGeom>
          <a:noFill/>
          <a:ln w="9525">
            <a:noFill/>
            <a:miter lim="800000"/>
            <a:headEnd/>
            <a:tailEnd/>
          </a:ln>
          <a:effectLst/>
        </p:spPr>
        <p:txBody>
          <a:bodyPr vert="horz" wrap="square" lIns="98307" tIns="49153" rIns="98307" bIns="49153" numCol="1" anchor="b" anchorCtr="0" compatLnSpc="1">
            <a:prstTxWarp prst="textNoShape">
              <a:avLst/>
            </a:prstTxWarp>
          </a:bodyPr>
          <a:lstStyle>
            <a:lvl1pPr eaLnBrk="0" hangingPunct="0">
              <a:defRPr sz="1300">
                <a:latin typeface="Arial" pitchFamily="-110" charset="0"/>
                <a:ea typeface="Geneva" pitchFamily="-110" charset="0"/>
                <a:cs typeface="Geneva" pitchFamily="-110" charset="0"/>
              </a:defRPr>
            </a:lvl1pPr>
          </a:lstStyle>
          <a:p>
            <a:pPr>
              <a:defRPr/>
            </a:pPr>
            <a:endParaRPr lang="en-US"/>
          </a:p>
        </p:txBody>
      </p:sp>
      <p:sp>
        <p:nvSpPr>
          <p:cNvPr id="606213" name="Rectangle 5"/>
          <p:cNvSpPr>
            <a:spLocks noGrp="1" noChangeArrowheads="1"/>
          </p:cNvSpPr>
          <p:nvPr>
            <p:ph type="sldNum" sz="quarter" idx="3"/>
          </p:nvPr>
        </p:nvSpPr>
        <p:spPr bwMode="auto">
          <a:xfrm>
            <a:off x="3886778" y="9450835"/>
            <a:ext cx="2895699" cy="457372"/>
          </a:xfrm>
          <a:prstGeom prst="rect">
            <a:avLst/>
          </a:prstGeom>
          <a:noFill/>
          <a:ln w="9525">
            <a:noFill/>
            <a:miter lim="800000"/>
            <a:headEnd/>
            <a:tailEnd/>
          </a:ln>
          <a:effectLst/>
        </p:spPr>
        <p:txBody>
          <a:bodyPr vert="horz" wrap="square" lIns="98307" tIns="49153" rIns="98307" bIns="49153" numCol="1" anchor="b" anchorCtr="0" compatLnSpc="1">
            <a:prstTxWarp prst="textNoShape">
              <a:avLst/>
            </a:prstTxWarp>
          </a:bodyPr>
          <a:lstStyle>
            <a:lvl1pPr algn="r" eaLnBrk="0" hangingPunct="0">
              <a:defRPr sz="1300">
                <a:latin typeface="Arial" charset="0"/>
              </a:defRPr>
            </a:lvl1pPr>
          </a:lstStyle>
          <a:p>
            <a:pPr>
              <a:defRPr/>
            </a:pPr>
            <a:fld id="{1B966058-1A06-471B-8243-51D6F07FA13F}" type="slidenum">
              <a:rPr lang="en-US"/>
              <a:pPr>
                <a:defRPr/>
              </a:pPr>
              <a:t>‹#›</a:t>
            </a:fld>
            <a:endParaRPr lang="en-US"/>
          </a:p>
        </p:txBody>
      </p:sp>
    </p:spTree>
    <p:extLst>
      <p:ext uri="{BB962C8B-B14F-4D97-AF65-F5344CB8AC3E}">
        <p14:creationId xmlns:p14="http://schemas.microsoft.com/office/powerpoint/2010/main" val="37150335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3"/>
            <a:ext cx="2947382" cy="495872"/>
          </a:xfrm>
          <a:prstGeom prst="rect">
            <a:avLst/>
          </a:prstGeom>
          <a:noFill/>
          <a:ln w="9525">
            <a:noFill/>
            <a:miter lim="800000"/>
            <a:headEnd/>
            <a:tailEnd/>
          </a:ln>
        </p:spPr>
        <p:txBody>
          <a:bodyPr vert="horz" wrap="square" lIns="98307" tIns="49153" rIns="98307" bIns="49153" numCol="1" anchor="t" anchorCtr="0" compatLnSpc="1">
            <a:prstTxWarp prst="textNoShape">
              <a:avLst/>
            </a:prstTxWarp>
          </a:bodyPr>
          <a:lstStyle>
            <a:lvl1pPr eaLnBrk="0" hangingPunct="0">
              <a:defRPr sz="1300">
                <a:latin typeface="Arial" pitchFamily="-110" charset="0"/>
                <a:ea typeface="Geneva" pitchFamily="-110" charset="0"/>
                <a:cs typeface="Geneva" pitchFamily="-110" charset="0"/>
              </a:defRPr>
            </a:lvl1pPr>
          </a:lstStyle>
          <a:p>
            <a:pPr>
              <a:defRPr/>
            </a:pPr>
            <a:endParaRPr lang="en-US"/>
          </a:p>
        </p:txBody>
      </p:sp>
      <p:sp>
        <p:nvSpPr>
          <p:cNvPr id="4099" name="Rectangle 3"/>
          <p:cNvSpPr>
            <a:spLocks noGrp="1" noChangeArrowheads="1"/>
          </p:cNvSpPr>
          <p:nvPr>
            <p:ph type="dt" idx="1"/>
          </p:nvPr>
        </p:nvSpPr>
        <p:spPr bwMode="auto">
          <a:xfrm>
            <a:off x="3850295" y="3"/>
            <a:ext cx="2947381" cy="495872"/>
          </a:xfrm>
          <a:prstGeom prst="rect">
            <a:avLst/>
          </a:prstGeom>
          <a:noFill/>
          <a:ln w="9525">
            <a:noFill/>
            <a:miter lim="800000"/>
            <a:headEnd/>
            <a:tailEnd/>
          </a:ln>
        </p:spPr>
        <p:txBody>
          <a:bodyPr vert="horz" wrap="square" lIns="98307" tIns="49153" rIns="98307" bIns="49153" numCol="1" anchor="t" anchorCtr="0" compatLnSpc="1">
            <a:prstTxWarp prst="textNoShape">
              <a:avLst/>
            </a:prstTxWarp>
          </a:bodyPr>
          <a:lstStyle>
            <a:lvl1pPr algn="r" eaLnBrk="0" hangingPunct="0">
              <a:defRPr sz="1300">
                <a:latin typeface="Arial" pitchFamily="-110" charset="0"/>
                <a:ea typeface="Geneva" pitchFamily="-110" charset="0"/>
                <a:cs typeface="Geneva" pitchFamily="-110" charset="0"/>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917575" y="744538"/>
            <a:ext cx="4962525" cy="37211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07474" y="4715407"/>
            <a:ext cx="4982732" cy="4467471"/>
          </a:xfrm>
          <a:prstGeom prst="rect">
            <a:avLst/>
          </a:prstGeom>
          <a:noFill/>
          <a:ln w="9525">
            <a:noFill/>
            <a:miter lim="800000"/>
            <a:headEnd/>
            <a:tailEnd/>
          </a:ln>
        </p:spPr>
        <p:txBody>
          <a:bodyPr vert="horz" wrap="square" lIns="98307" tIns="49153" rIns="98307" bIns="49153"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4102" name="Rectangle 6"/>
          <p:cNvSpPr>
            <a:spLocks noGrp="1" noChangeArrowheads="1"/>
          </p:cNvSpPr>
          <p:nvPr>
            <p:ph type="ftr" sz="quarter" idx="4"/>
          </p:nvPr>
        </p:nvSpPr>
        <p:spPr bwMode="auto">
          <a:xfrm>
            <a:off x="1" y="9432354"/>
            <a:ext cx="2947382" cy="495872"/>
          </a:xfrm>
          <a:prstGeom prst="rect">
            <a:avLst/>
          </a:prstGeom>
          <a:noFill/>
          <a:ln w="9525">
            <a:noFill/>
            <a:miter lim="800000"/>
            <a:headEnd/>
            <a:tailEnd/>
          </a:ln>
        </p:spPr>
        <p:txBody>
          <a:bodyPr vert="horz" wrap="square" lIns="98307" tIns="49153" rIns="98307" bIns="49153" numCol="1" anchor="b" anchorCtr="0" compatLnSpc="1">
            <a:prstTxWarp prst="textNoShape">
              <a:avLst/>
            </a:prstTxWarp>
          </a:bodyPr>
          <a:lstStyle>
            <a:lvl1pPr eaLnBrk="0" hangingPunct="0">
              <a:defRPr sz="1300">
                <a:latin typeface="Arial" pitchFamily="-110" charset="0"/>
                <a:ea typeface="Geneva" pitchFamily="-110" charset="0"/>
                <a:cs typeface="Geneva" pitchFamily="-110" charset="0"/>
              </a:defRPr>
            </a:lvl1pPr>
          </a:lstStyle>
          <a:p>
            <a:pPr>
              <a:defRPr/>
            </a:pPr>
            <a:endParaRPr lang="en-US"/>
          </a:p>
        </p:txBody>
      </p:sp>
      <p:sp>
        <p:nvSpPr>
          <p:cNvPr id="4103" name="Rectangle 7"/>
          <p:cNvSpPr>
            <a:spLocks noGrp="1" noChangeArrowheads="1"/>
          </p:cNvSpPr>
          <p:nvPr>
            <p:ph type="sldNum" sz="quarter" idx="5"/>
          </p:nvPr>
        </p:nvSpPr>
        <p:spPr bwMode="auto">
          <a:xfrm>
            <a:off x="3850295" y="9432354"/>
            <a:ext cx="2947381" cy="495872"/>
          </a:xfrm>
          <a:prstGeom prst="rect">
            <a:avLst/>
          </a:prstGeom>
          <a:noFill/>
          <a:ln w="9525">
            <a:noFill/>
            <a:miter lim="800000"/>
            <a:headEnd/>
            <a:tailEnd/>
          </a:ln>
        </p:spPr>
        <p:txBody>
          <a:bodyPr vert="horz" wrap="square" lIns="98307" tIns="49153" rIns="98307" bIns="49153" numCol="1" anchor="b" anchorCtr="0" compatLnSpc="1">
            <a:prstTxWarp prst="textNoShape">
              <a:avLst/>
            </a:prstTxWarp>
          </a:bodyPr>
          <a:lstStyle>
            <a:lvl1pPr algn="r" eaLnBrk="0" hangingPunct="0">
              <a:defRPr sz="1300">
                <a:latin typeface="Arial" charset="0"/>
              </a:defRPr>
            </a:lvl1pPr>
          </a:lstStyle>
          <a:p>
            <a:pPr>
              <a:defRPr/>
            </a:pPr>
            <a:fld id="{9BF3A89B-AE5B-4F7D-95F4-425C7CEAE38C}" type="slidenum">
              <a:rPr lang="de-DE"/>
              <a:pPr>
                <a:defRPr/>
              </a:pPr>
              <a:t>‹#›</a:t>
            </a:fld>
            <a:endParaRPr lang="de-DE"/>
          </a:p>
        </p:txBody>
      </p:sp>
    </p:spTree>
    <p:extLst>
      <p:ext uri="{BB962C8B-B14F-4D97-AF65-F5344CB8AC3E}">
        <p14:creationId xmlns:p14="http://schemas.microsoft.com/office/powerpoint/2010/main" val="149834078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Geneva" pitchFamily="-112" charset="0"/>
        <a:cs typeface="Geneva" pitchFamily="-112" charset="0"/>
      </a:defRPr>
    </a:lvl1pPr>
    <a:lvl2pPr marL="457200" algn="l" rtl="0" eaLnBrk="0" fontAlgn="base" hangingPunct="0">
      <a:spcBef>
        <a:spcPct val="30000"/>
      </a:spcBef>
      <a:spcAft>
        <a:spcPct val="0"/>
      </a:spcAft>
      <a:defRPr sz="1200" kern="1200">
        <a:solidFill>
          <a:schemeClr val="tx1"/>
        </a:solidFill>
        <a:latin typeface="Arial" pitchFamily="-112" charset="0"/>
        <a:ea typeface="Geneva" pitchFamily="-112" charset="0"/>
        <a:cs typeface="Geneva" pitchFamily="-112" charset="0"/>
      </a:defRPr>
    </a:lvl2pPr>
    <a:lvl3pPr marL="914400" algn="l" rtl="0" eaLnBrk="0" fontAlgn="base" hangingPunct="0">
      <a:spcBef>
        <a:spcPct val="30000"/>
      </a:spcBef>
      <a:spcAft>
        <a:spcPct val="0"/>
      </a:spcAft>
      <a:defRPr sz="1200" kern="1200">
        <a:solidFill>
          <a:schemeClr val="tx1"/>
        </a:solidFill>
        <a:latin typeface="Arial" pitchFamily="-112" charset="0"/>
        <a:ea typeface="Geneva" pitchFamily="-112" charset="0"/>
        <a:cs typeface="Geneva" pitchFamily="-112" charset="0"/>
      </a:defRPr>
    </a:lvl3pPr>
    <a:lvl4pPr marL="1371600" algn="l" rtl="0" eaLnBrk="0" fontAlgn="base" hangingPunct="0">
      <a:spcBef>
        <a:spcPct val="30000"/>
      </a:spcBef>
      <a:spcAft>
        <a:spcPct val="0"/>
      </a:spcAft>
      <a:defRPr sz="1200" kern="1200">
        <a:solidFill>
          <a:schemeClr val="tx1"/>
        </a:solidFill>
        <a:latin typeface="Arial" pitchFamily="-112" charset="0"/>
        <a:ea typeface="Geneva" pitchFamily="-112" charset="0"/>
        <a:cs typeface="Geneva" pitchFamily="-112" charset="0"/>
      </a:defRPr>
    </a:lvl4pPr>
    <a:lvl5pPr marL="1828800" algn="l" rtl="0" eaLnBrk="0" fontAlgn="base" hangingPunct="0">
      <a:spcBef>
        <a:spcPct val="30000"/>
      </a:spcBef>
      <a:spcAft>
        <a:spcPct val="0"/>
      </a:spcAft>
      <a:defRPr sz="1200" kern="1200">
        <a:solidFill>
          <a:schemeClr val="tx1"/>
        </a:solidFill>
        <a:latin typeface="Arial" pitchFamily="-112" charset="0"/>
        <a:ea typeface="Geneva" pitchFamily="-112" charset="0"/>
        <a:cs typeface="Geneva" pitchFamily="-11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F539440-0324-4AD1-AFDE-FB2411851410}" type="slidenum">
              <a:rPr lang="en-GB" smtClean="0"/>
              <a:pPr/>
              <a:t>1</a:t>
            </a:fld>
            <a:endParaRPr lang="en-GB"/>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latin typeface="Times New Roman" pitchFamily="18" charset="0"/>
              <a:ea typeface="Geneva" charset="0"/>
              <a:cs typeface="Geneva" charset="0"/>
            </a:endParaRPr>
          </a:p>
        </p:txBody>
      </p:sp>
    </p:spTree>
    <p:extLst>
      <p:ext uri="{BB962C8B-B14F-4D97-AF65-F5344CB8AC3E}">
        <p14:creationId xmlns:p14="http://schemas.microsoft.com/office/powerpoint/2010/main" val="3331643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Geneva" charset="0"/>
                <a:cs typeface="Geneva" charset="0"/>
              </a:defRPr>
            </a:lvl1pPr>
            <a:lvl2pPr marL="742950" indent="-285750">
              <a:spcBef>
                <a:spcPct val="30000"/>
              </a:spcBef>
              <a:defRPr sz="1200">
                <a:solidFill>
                  <a:schemeClr val="tx1"/>
                </a:solidFill>
                <a:latin typeface="Arial" panose="020B0604020202020204" pitchFamily="34" charset="0"/>
                <a:ea typeface="Geneva" charset="0"/>
                <a:cs typeface="Geneva" charset="0"/>
              </a:defRPr>
            </a:lvl2pPr>
            <a:lvl3pPr marL="1143000" indent="-228600">
              <a:spcBef>
                <a:spcPct val="30000"/>
              </a:spcBef>
              <a:defRPr sz="1200">
                <a:solidFill>
                  <a:schemeClr val="tx1"/>
                </a:solidFill>
                <a:latin typeface="Arial" panose="020B0604020202020204" pitchFamily="34" charset="0"/>
                <a:ea typeface="Geneva" charset="0"/>
                <a:cs typeface="Geneva" charset="0"/>
              </a:defRPr>
            </a:lvl3pPr>
            <a:lvl4pPr marL="1600200" indent="-228600">
              <a:spcBef>
                <a:spcPct val="30000"/>
              </a:spcBef>
              <a:defRPr sz="1200">
                <a:solidFill>
                  <a:schemeClr val="tx1"/>
                </a:solidFill>
                <a:latin typeface="Arial" panose="020B0604020202020204" pitchFamily="34" charset="0"/>
                <a:ea typeface="Geneva" charset="0"/>
                <a:cs typeface="Geneva" charset="0"/>
              </a:defRPr>
            </a:lvl4pPr>
            <a:lvl5pPr marL="2057400" indent="-228600">
              <a:spcBef>
                <a:spcPct val="30000"/>
              </a:spcBef>
              <a:defRPr sz="1200">
                <a:solidFill>
                  <a:schemeClr val="tx1"/>
                </a:solidFill>
                <a:latin typeface="Arial" panose="020B0604020202020204" pitchFamily="34" charset="0"/>
                <a:ea typeface="Geneva" charset="0"/>
                <a:cs typeface="Geneva"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Geneva" charset="0"/>
                <a:cs typeface="Geneva"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Geneva" charset="0"/>
                <a:cs typeface="Geneva"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Geneva" charset="0"/>
                <a:cs typeface="Geneva"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Geneva" charset="0"/>
                <a:cs typeface="Geneva" charset="0"/>
              </a:defRPr>
            </a:lvl9pPr>
          </a:lstStyle>
          <a:p>
            <a:pPr>
              <a:spcBef>
                <a:spcPct val="0"/>
              </a:spcBef>
            </a:pPr>
            <a:fld id="{A516B98E-A3D3-4B78-910D-E926A68A0FFB}" type="slidenum">
              <a:rPr lang="de-DE" altLang="en-US" sz="1300"/>
              <a:pPr>
                <a:spcBef>
                  <a:spcPct val="0"/>
                </a:spcBef>
              </a:pPr>
              <a:t>10</a:t>
            </a:fld>
            <a:endParaRPr lang="de-DE" altLang="en-US" sz="13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Geneva" charset="0"/>
              <a:cs typeface="Geneva" charset="0"/>
            </a:endParaRPr>
          </a:p>
        </p:txBody>
      </p:sp>
    </p:spTree>
    <p:extLst>
      <p:ext uri="{BB962C8B-B14F-4D97-AF65-F5344CB8AC3E}">
        <p14:creationId xmlns:p14="http://schemas.microsoft.com/office/powerpoint/2010/main" val="1098124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225DFD7-F6D8-46BB-ADA6-4A714D15C2FA}" type="slidenum">
              <a:rPr lang="de-DE" smtClean="0"/>
              <a:pPr/>
              <a:t>11</a:t>
            </a:fld>
            <a:endParaRPr lang="de-DE"/>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charset="0"/>
              <a:ea typeface="Geneva" charset="0"/>
              <a:cs typeface="Geneva" charset="0"/>
            </a:endParaRPr>
          </a:p>
        </p:txBody>
      </p:sp>
    </p:spTree>
    <p:extLst>
      <p:ext uri="{BB962C8B-B14F-4D97-AF65-F5344CB8AC3E}">
        <p14:creationId xmlns:p14="http://schemas.microsoft.com/office/powerpoint/2010/main" val="3967541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96822335-3975-449A-8B02-8328CB8F2937}" type="slidenum">
              <a:rPr lang="de-DE" smtClean="0"/>
              <a:pPr/>
              <a:t>12</a:t>
            </a:fld>
            <a:endParaRPr lang="de-DE"/>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latin typeface="Arial" charset="0"/>
              <a:ea typeface="Geneva" charset="0"/>
              <a:cs typeface="Geneva" charset="0"/>
            </a:endParaRPr>
          </a:p>
        </p:txBody>
      </p:sp>
    </p:spTree>
    <p:extLst>
      <p:ext uri="{BB962C8B-B14F-4D97-AF65-F5344CB8AC3E}">
        <p14:creationId xmlns:p14="http://schemas.microsoft.com/office/powerpoint/2010/main" val="1719707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39364080-5557-4568-877E-DA369041A9BE}" type="slidenum">
              <a:rPr lang="de-DE" smtClean="0"/>
              <a:pPr/>
              <a:t>13</a:t>
            </a:fld>
            <a:endParaRPr lang="de-DE"/>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latin typeface="Arial" charset="0"/>
              <a:ea typeface="Geneva" charset="0"/>
              <a:cs typeface="Geneva" charset="0"/>
            </a:endParaRPr>
          </a:p>
        </p:txBody>
      </p:sp>
    </p:spTree>
    <p:extLst>
      <p:ext uri="{BB962C8B-B14F-4D97-AF65-F5344CB8AC3E}">
        <p14:creationId xmlns:p14="http://schemas.microsoft.com/office/powerpoint/2010/main" val="2685797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Geneva" charset="0"/>
                <a:cs typeface="Geneva" charset="0"/>
              </a:defRPr>
            </a:lvl1pPr>
            <a:lvl2pPr marL="742950" indent="-285750">
              <a:spcBef>
                <a:spcPct val="30000"/>
              </a:spcBef>
              <a:defRPr sz="1200">
                <a:solidFill>
                  <a:schemeClr val="tx1"/>
                </a:solidFill>
                <a:latin typeface="Arial" panose="020B0604020202020204" pitchFamily="34" charset="0"/>
                <a:ea typeface="Geneva" charset="0"/>
                <a:cs typeface="Geneva" charset="0"/>
              </a:defRPr>
            </a:lvl2pPr>
            <a:lvl3pPr marL="1143000" indent="-228600">
              <a:spcBef>
                <a:spcPct val="30000"/>
              </a:spcBef>
              <a:defRPr sz="1200">
                <a:solidFill>
                  <a:schemeClr val="tx1"/>
                </a:solidFill>
                <a:latin typeface="Arial" panose="020B0604020202020204" pitchFamily="34" charset="0"/>
                <a:ea typeface="Geneva" charset="0"/>
                <a:cs typeface="Geneva" charset="0"/>
              </a:defRPr>
            </a:lvl3pPr>
            <a:lvl4pPr marL="1600200" indent="-228600">
              <a:spcBef>
                <a:spcPct val="30000"/>
              </a:spcBef>
              <a:defRPr sz="1200">
                <a:solidFill>
                  <a:schemeClr val="tx1"/>
                </a:solidFill>
                <a:latin typeface="Arial" panose="020B0604020202020204" pitchFamily="34" charset="0"/>
                <a:ea typeface="Geneva" charset="0"/>
                <a:cs typeface="Geneva" charset="0"/>
              </a:defRPr>
            </a:lvl4pPr>
            <a:lvl5pPr marL="2057400" indent="-228600">
              <a:spcBef>
                <a:spcPct val="30000"/>
              </a:spcBef>
              <a:defRPr sz="1200">
                <a:solidFill>
                  <a:schemeClr val="tx1"/>
                </a:solidFill>
                <a:latin typeface="Arial" panose="020B0604020202020204" pitchFamily="34" charset="0"/>
                <a:ea typeface="Geneva" charset="0"/>
                <a:cs typeface="Geneva"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Geneva" charset="0"/>
                <a:cs typeface="Geneva"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Geneva" charset="0"/>
                <a:cs typeface="Geneva"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Geneva" charset="0"/>
                <a:cs typeface="Geneva"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Geneva" charset="0"/>
                <a:cs typeface="Geneva" charset="0"/>
              </a:defRPr>
            </a:lvl9pPr>
          </a:lstStyle>
          <a:p>
            <a:pPr>
              <a:spcBef>
                <a:spcPct val="0"/>
              </a:spcBef>
            </a:pPr>
            <a:fld id="{AB762F32-1778-4E6A-BDCD-401F65B3000A}" type="slidenum">
              <a:rPr lang="de-DE" altLang="en-US" sz="1300"/>
              <a:pPr>
                <a:spcBef>
                  <a:spcPct val="0"/>
                </a:spcBef>
              </a:pPr>
              <a:t>14</a:t>
            </a:fld>
            <a:endParaRPr lang="de-DE" altLang="en-US" sz="13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Geneva" charset="0"/>
              <a:cs typeface="Geneva" charset="0"/>
            </a:endParaRPr>
          </a:p>
        </p:txBody>
      </p:sp>
    </p:spTree>
    <p:extLst>
      <p:ext uri="{BB962C8B-B14F-4D97-AF65-F5344CB8AC3E}">
        <p14:creationId xmlns:p14="http://schemas.microsoft.com/office/powerpoint/2010/main" val="3419569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72E5BE82-05F9-4244-A137-B61EB9CB06D4}" type="slidenum">
              <a:rPr lang="de-DE" smtClean="0"/>
              <a:pPr/>
              <a:t>15</a:t>
            </a:fld>
            <a:endParaRPr lang="de-DE"/>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latin typeface="Arial" charset="0"/>
              <a:ea typeface="Geneva" charset="0"/>
              <a:cs typeface="Geneva" charset="0"/>
            </a:endParaRPr>
          </a:p>
        </p:txBody>
      </p:sp>
    </p:spTree>
    <p:extLst>
      <p:ext uri="{BB962C8B-B14F-4D97-AF65-F5344CB8AC3E}">
        <p14:creationId xmlns:p14="http://schemas.microsoft.com/office/powerpoint/2010/main" val="2905864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96822335-3975-449A-8B02-8328CB8F2937}" type="slidenum">
              <a:rPr lang="de-DE" smtClean="0"/>
              <a:pPr/>
              <a:t>16</a:t>
            </a:fld>
            <a:endParaRPr lang="de-DE"/>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latin typeface="Arial" charset="0"/>
              <a:ea typeface="Geneva" charset="0"/>
              <a:cs typeface="Geneva" charset="0"/>
            </a:endParaRPr>
          </a:p>
        </p:txBody>
      </p:sp>
    </p:spTree>
    <p:extLst>
      <p:ext uri="{BB962C8B-B14F-4D97-AF65-F5344CB8AC3E}">
        <p14:creationId xmlns:p14="http://schemas.microsoft.com/office/powerpoint/2010/main" val="763669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a:defRPr/>
            </a:pPr>
            <a:fld id="{9BF3A89B-AE5B-4F7D-95F4-425C7CEAE38C}" type="slidenum">
              <a:rPr lang="de-DE" smtClean="0"/>
              <a:pPr>
                <a:defRPr/>
              </a:pPr>
              <a:t>17</a:t>
            </a:fld>
            <a:endParaRPr lang="de-DE"/>
          </a:p>
        </p:txBody>
      </p:sp>
    </p:spTree>
    <p:extLst>
      <p:ext uri="{BB962C8B-B14F-4D97-AF65-F5344CB8AC3E}">
        <p14:creationId xmlns:p14="http://schemas.microsoft.com/office/powerpoint/2010/main" val="325144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a:defRPr/>
            </a:pPr>
            <a:fld id="{9BF3A89B-AE5B-4F7D-95F4-425C7CEAE38C}" type="slidenum">
              <a:rPr lang="de-DE" smtClean="0"/>
              <a:pPr>
                <a:defRPr/>
              </a:pPr>
              <a:t>18</a:t>
            </a:fld>
            <a:endParaRPr lang="de-DE"/>
          </a:p>
        </p:txBody>
      </p:sp>
    </p:spTree>
    <p:extLst>
      <p:ext uri="{BB962C8B-B14F-4D97-AF65-F5344CB8AC3E}">
        <p14:creationId xmlns:p14="http://schemas.microsoft.com/office/powerpoint/2010/main" val="3690322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a:defRPr/>
            </a:pPr>
            <a:fld id="{9BF3A89B-AE5B-4F7D-95F4-425C7CEAE38C}" type="slidenum">
              <a:rPr lang="de-DE" smtClean="0"/>
              <a:pPr>
                <a:defRPr/>
              </a:pPr>
              <a:t>19</a:t>
            </a:fld>
            <a:endParaRPr lang="de-DE"/>
          </a:p>
        </p:txBody>
      </p:sp>
    </p:spTree>
    <p:extLst>
      <p:ext uri="{BB962C8B-B14F-4D97-AF65-F5344CB8AC3E}">
        <p14:creationId xmlns:p14="http://schemas.microsoft.com/office/powerpoint/2010/main" val="407741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39B22375-9CD9-4539-A27C-6B4E087DADBA}" type="slidenum">
              <a:rPr lang="de-DE" smtClean="0"/>
              <a:pPr/>
              <a:t>2</a:t>
            </a:fld>
            <a:endParaRPr lang="de-DE"/>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latin typeface="Arial" charset="0"/>
              <a:ea typeface="Geneva" charset="0"/>
              <a:cs typeface="Geneva" charset="0"/>
            </a:endParaRPr>
          </a:p>
        </p:txBody>
      </p:sp>
    </p:spTree>
    <p:extLst>
      <p:ext uri="{BB962C8B-B14F-4D97-AF65-F5344CB8AC3E}">
        <p14:creationId xmlns:p14="http://schemas.microsoft.com/office/powerpoint/2010/main" val="632204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a:defRPr/>
            </a:pPr>
            <a:fld id="{9BF3A89B-AE5B-4F7D-95F4-425C7CEAE38C}" type="slidenum">
              <a:rPr lang="de-DE" smtClean="0"/>
              <a:pPr>
                <a:defRPr/>
              </a:pPr>
              <a:t>20</a:t>
            </a:fld>
            <a:endParaRPr lang="de-DE"/>
          </a:p>
        </p:txBody>
      </p:sp>
    </p:spTree>
    <p:extLst>
      <p:ext uri="{BB962C8B-B14F-4D97-AF65-F5344CB8AC3E}">
        <p14:creationId xmlns:p14="http://schemas.microsoft.com/office/powerpoint/2010/main" val="607262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a:defRPr/>
            </a:pPr>
            <a:fld id="{9BF3A89B-AE5B-4F7D-95F4-425C7CEAE38C}" type="slidenum">
              <a:rPr lang="de-DE" smtClean="0"/>
              <a:pPr>
                <a:defRPr/>
              </a:pPr>
              <a:t>22</a:t>
            </a:fld>
            <a:endParaRPr lang="de-DE"/>
          </a:p>
        </p:txBody>
      </p:sp>
    </p:spTree>
    <p:extLst>
      <p:ext uri="{BB962C8B-B14F-4D97-AF65-F5344CB8AC3E}">
        <p14:creationId xmlns:p14="http://schemas.microsoft.com/office/powerpoint/2010/main" val="1328398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a:defRPr/>
            </a:pPr>
            <a:fld id="{9BF3A89B-AE5B-4F7D-95F4-425C7CEAE38C}" type="slidenum">
              <a:rPr lang="de-DE" smtClean="0"/>
              <a:pPr>
                <a:defRPr/>
              </a:pPr>
              <a:t>23</a:t>
            </a:fld>
            <a:endParaRPr lang="de-DE"/>
          </a:p>
        </p:txBody>
      </p:sp>
    </p:spTree>
    <p:extLst>
      <p:ext uri="{BB962C8B-B14F-4D97-AF65-F5344CB8AC3E}">
        <p14:creationId xmlns:p14="http://schemas.microsoft.com/office/powerpoint/2010/main" val="2479954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52B44E8E-A78F-4488-87BF-570906613F53}" type="slidenum">
              <a:rPr lang="de-DE" smtClean="0"/>
              <a:pPr/>
              <a:t>24</a:t>
            </a:fld>
            <a:endParaRPr lang="de-DE"/>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latin typeface="Arial" charset="0"/>
              <a:ea typeface="Geneva" charset="0"/>
              <a:cs typeface="Geneva" charset="0"/>
            </a:endParaRPr>
          </a:p>
        </p:txBody>
      </p:sp>
    </p:spTree>
    <p:extLst>
      <p:ext uri="{BB962C8B-B14F-4D97-AF65-F5344CB8AC3E}">
        <p14:creationId xmlns:p14="http://schemas.microsoft.com/office/powerpoint/2010/main" val="364574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a:defRPr/>
            </a:pPr>
            <a:fld id="{9BF3A89B-AE5B-4F7D-95F4-425C7CEAE38C}" type="slidenum">
              <a:rPr lang="de-DE" smtClean="0"/>
              <a:pPr>
                <a:defRPr/>
              </a:pPr>
              <a:t>25</a:t>
            </a:fld>
            <a:endParaRPr lang="de-DE"/>
          </a:p>
        </p:txBody>
      </p:sp>
    </p:spTree>
    <p:extLst>
      <p:ext uri="{BB962C8B-B14F-4D97-AF65-F5344CB8AC3E}">
        <p14:creationId xmlns:p14="http://schemas.microsoft.com/office/powerpoint/2010/main" val="70788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a:defRPr/>
            </a:pPr>
            <a:fld id="{9BF3A89B-AE5B-4F7D-95F4-425C7CEAE38C}" type="slidenum">
              <a:rPr lang="de-DE" smtClean="0"/>
              <a:pPr>
                <a:defRPr/>
              </a:pPr>
              <a:t>3</a:t>
            </a:fld>
            <a:endParaRPr lang="de-DE"/>
          </a:p>
        </p:txBody>
      </p:sp>
    </p:spTree>
    <p:extLst>
      <p:ext uri="{BB962C8B-B14F-4D97-AF65-F5344CB8AC3E}">
        <p14:creationId xmlns:p14="http://schemas.microsoft.com/office/powerpoint/2010/main" val="681166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BF3A89B-AE5B-4F7D-95F4-425C7CEAE38C}" type="slidenum">
              <a:rPr lang="de-DE" smtClean="0"/>
              <a:pPr>
                <a:defRPr/>
              </a:pPr>
              <a:t>4</a:t>
            </a:fld>
            <a:endParaRPr lang="de-DE"/>
          </a:p>
        </p:txBody>
      </p:sp>
    </p:spTree>
    <p:extLst>
      <p:ext uri="{BB962C8B-B14F-4D97-AF65-F5344CB8AC3E}">
        <p14:creationId xmlns:p14="http://schemas.microsoft.com/office/powerpoint/2010/main" val="1634522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BF3A89B-AE5B-4F7D-95F4-425C7CEAE38C}" type="slidenum">
              <a:rPr lang="de-DE" smtClean="0"/>
              <a:pPr>
                <a:defRPr/>
              </a:pPr>
              <a:t>5</a:t>
            </a:fld>
            <a:endParaRPr lang="de-DE"/>
          </a:p>
        </p:txBody>
      </p:sp>
    </p:spTree>
    <p:extLst>
      <p:ext uri="{BB962C8B-B14F-4D97-AF65-F5344CB8AC3E}">
        <p14:creationId xmlns:p14="http://schemas.microsoft.com/office/powerpoint/2010/main" val="1640118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a:defRPr/>
            </a:pPr>
            <a:fld id="{9BF3A89B-AE5B-4F7D-95F4-425C7CEAE38C}" type="slidenum">
              <a:rPr lang="de-DE" smtClean="0"/>
              <a:pPr>
                <a:defRPr/>
              </a:pPr>
              <a:t>6</a:t>
            </a:fld>
            <a:endParaRPr lang="de-DE"/>
          </a:p>
        </p:txBody>
      </p:sp>
    </p:spTree>
    <p:extLst>
      <p:ext uri="{BB962C8B-B14F-4D97-AF65-F5344CB8AC3E}">
        <p14:creationId xmlns:p14="http://schemas.microsoft.com/office/powerpoint/2010/main" val="245689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BF3A89B-AE5B-4F7D-95F4-425C7CEAE38C}" type="slidenum">
              <a:rPr lang="de-DE" smtClean="0"/>
              <a:pPr>
                <a:defRPr/>
              </a:pPr>
              <a:t>7</a:t>
            </a:fld>
            <a:endParaRPr lang="de-DE"/>
          </a:p>
        </p:txBody>
      </p:sp>
    </p:spTree>
    <p:extLst>
      <p:ext uri="{BB962C8B-B14F-4D97-AF65-F5344CB8AC3E}">
        <p14:creationId xmlns:p14="http://schemas.microsoft.com/office/powerpoint/2010/main" val="201154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BF3A89B-AE5B-4F7D-95F4-425C7CEAE38C}" type="slidenum">
              <a:rPr lang="de-DE" smtClean="0"/>
              <a:pPr>
                <a:defRPr/>
              </a:pPr>
              <a:t>8</a:t>
            </a:fld>
            <a:endParaRPr lang="de-DE"/>
          </a:p>
        </p:txBody>
      </p:sp>
    </p:spTree>
    <p:extLst>
      <p:ext uri="{BB962C8B-B14F-4D97-AF65-F5344CB8AC3E}">
        <p14:creationId xmlns:p14="http://schemas.microsoft.com/office/powerpoint/2010/main" val="446385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Geneva" charset="0"/>
                <a:cs typeface="Geneva" charset="0"/>
              </a:defRPr>
            </a:lvl1pPr>
            <a:lvl2pPr marL="742950" indent="-285750">
              <a:spcBef>
                <a:spcPct val="30000"/>
              </a:spcBef>
              <a:defRPr sz="1200">
                <a:solidFill>
                  <a:schemeClr val="tx1"/>
                </a:solidFill>
                <a:latin typeface="Arial" panose="020B0604020202020204" pitchFamily="34" charset="0"/>
                <a:ea typeface="Geneva" charset="0"/>
                <a:cs typeface="Geneva" charset="0"/>
              </a:defRPr>
            </a:lvl2pPr>
            <a:lvl3pPr marL="1143000" indent="-228600">
              <a:spcBef>
                <a:spcPct val="30000"/>
              </a:spcBef>
              <a:defRPr sz="1200">
                <a:solidFill>
                  <a:schemeClr val="tx1"/>
                </a:solidFill>
                <a:latin typeface="Arial" panose="020B0604020202020204" pitchFamily="34" charset="0"/>
                <a:ea typeface="Geneva" charset="0"/>
                <a:cs typeface="Geneva" charset="0"/>
              </a:defRPr>
            </a:lvl3pPr>
            <a:lvl4pPr marL="1600200" indent="-228600">
              <a:spcBef>
                <a:spcPct val="30000"/>
              </a:spcBef>
              <a:defRPr sz="1200">
                <a:solidFill>
                  <a:schemeClr val="tx1"/>
                </a:solidFill>
                <a:latin typeface="Arial" panose="020B0604020202020204" pitchFamily="34" charset="0"/>
                <a:ea typeface="Geneva" charset="0"/>
                <a:cs typeface="Geneva" charset="0"/>
              </a:defRPr>
            </a:lvl4pPr>
            <a:lvl5pPr marL="2057400" indent="-228600">
              <a:spcBef>
                <a:spcPct val="30000"/>
              </a:spcBef>
              <a:defRPr sz="1200">
                <a:solidFill>
                  <a:schemeClr val="tx1"/>
                </a:solidFill>
                <a:latin typeface="Arial" panose="020B0604020202020204" pitchFamily="34" charset="0"/>
                <a:ea typeface="Geneva" charset="0"/>
                <a:cs typeface="Geneva"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Geneva" charset="0"/>
                <a:cs typeface="Geneva"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Geneva" charset="0"/>
                <a:cs typeface="Geneva"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Geneva" charset="0"/>
                <a:cs typeface="Geneva"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Geneva" charset="0"/>
                <a:cs typeface="Geneva" charset="0"/>
              </a:defRPr>
            </a:lvl9pPr>
          </a:lstStyle>
          <a:p>
            <a:pPr>
              <a:spcBef>
                <a:spcPct val="0"/>
              </a:spcBef>
            </a:pPr>
            <a:fld id="{A516B98E-A3D3-4B78-910D-E926A68A0FFB}" type="slidenum">
              <a:rPr lang="de-DE" altLang="en-US" sz="1300"/>
              <a:pPr>
                <a:spcBef>
                  <a:spcPct val="0"/>
                </a:spcBef>
              </a:pPr>
              <a:t>9</a:t>
            </a:fld>
            <a:endParaRPr lang="de-DE" altLang="en-US" sz="13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Geneva" charset="0"/>
              <a:cs typeface="Geneva" charset="0"/>
            </a:endParaRPr>
          </a:p>
        </p:txBody>
      </p:sp>
    </p:spTree>
    <p:extLst>
      <p:ext uri="{BB962C8B-B14F-4D97-AF65-F5344CB8AC3E}">
        <p14:creationId xmlns:p14="http://schemas.microsoft.com/office/powerpoint/2010/main" val="3296223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flipV="1">
            <a:off x="1588" y="0"/>
            <a:ext cx="9144000" cy="2895600"/>
          </a:xfrm>
          <a:prstGeom prst="rect">
            <a:avLst/>
          </a:prstGeom>
          <a:solidFill>
            <a:schemeClr val="folHlink"/>
          </a:solidFill>
          <a:ln w="9525">
            <a:noFill/>
            <a:miter lim="800000"/>
            <a:headEnd/>
            <a:tailEnd/>
          </a:ln>
        </p:spPr>
        <p:txBody>
          <a:bodyPr wrap="none" anchor="ctr"/>
          <a:lstStyle/>
          <a:p>
            <a:pPr eaLnBrk="0" hangingPunct="0">
              <a:defRPr/>
            </a:pPr>
            <a:endParaRPr lang="en-US">
              <a:latin typeface="Arial" pitchFamily="-110" charset="0"/>
              <a:ea typeface="Geneva" pitchFamily="-110" charset="0"/>
              <a:cs typeface="Geneva" pitchFamily="-110" charset="0"/>
            </a:endParaRPr>
          </a:p>
        </p:txBody>
      </p:sp>
      <p:pic>
        <p:nvPicPr>
          <p:cNvPr id="5" name="Picture 17" descr="logo_embl_6eck"/>
          <p:cNvPicPr>
            <a:picLocks noChangeAspect="1" noChangeArrowheads="1"/>
          </p:cNvPicPr>
          <p:nvPr/>
        </p:nvPicPr>
        <p:blipFill>
          <a:blip r:embed="rId2">
            <a:lum bright="-6000"/>
          </a:blip>
          <a:srcRect l="34888" t="2509" b="49506"/>
          <a:stretch>
            <a:fillRect/>
          </a:stretch>
        </p:blipFill>
        <p:spPr bwMode="auto">
          <a:xfrm>
            <a:off x="0" y="0"/>
            <a:ext cx="3533775" cy="2897188"/>
          </a:xfrm>
          <a:prstGeom prst="rect">
            <a:avLst/>
          </a:prstGeom>
          <a:noFill/>
          <a:ln w="9525">
            <a:noFill/>
            <a:miter lim="800000"/>
            <a:headEnd/>
            <a:tailEnd/>
          </a:ln>
        </p:spPr>
      </p:pic>
      <p:sp>
        <p:nvSpPr>
          <p:cNvPr id="6" name="Rectangle 6"/>
          <p:cNvSpPr>
            <a:spLocks noChangeArrowheads="1"/>
          </p:cNvSpPr>
          <p:nvPr/>
        </p:nvSpPr>
        <p:spPr bwMode="auto">
          <a:xfrm>
            <a:off x="0" y="2895600"/>
            <a:ext cx="9144000" cy="3962400"/>
          </a:xfrm>
          <a:prstGeom prst="rect">
            <a:avLst/>
          </a:prstGeom>
          <a:solidFill>
            <a:schemeClr val="tx2"/>
          </a:solidFill>
          <a:ln w="9525">
            <a:noFill/>
            <a:miter lim="800000"/>
            <a:headEnd/>
            <a:tailEnd/>
          </a:ln>
        </p:spPr>
        <p:txBody>
          <a:bodyPr wrap="none" anchor="ctr"/>
          <a:lstStyle/>
          <a:p>
            <a:pPr algn="ctr" eaLnBrk="0" hangingPunct="0">
              <a:defRPr/>
            </a:pPr>
            <a:endParaRPr lang="en-US" sz="2400">
              <a:latin typeface="Arial" pitchFamily="-110" charset="0"/>
              <a:ea typeface="Geneva" pitchFamily="-110" charset="0"/>
              <a:cs typeface="Geneva" pitchFamily="-110" charset="0"/>
            </a:endParaRPr>
          </a:p>
        </p:txBody>
      </p:sp>
      <p:pic>
        <p:nvPicPr>
          <p:cNvPr id="7" name="Picture 18" descr="logo_embl_6eck"/>
          <p:cNvPicPr>
            <a:picLocks noChangeAspect="1" noChangeArrowheads="1"/>
          </p:cNvPicPr>
          <p:nvPr/>
        </p:nvPicPr>
        <p:blipFill>
          <a:blip r:embed="rId3">
            <a:lum bright="-6000"/>
          </a:blip>
          <a:srcRect l="34888" t="50446" b="-2196"/>
          <a:stretch>
            <a:fillRect/>
          </a:stretch>
        </p:blipFill>
        <p:spPr bwMode="auto">
          <a:xfrm>
            <a:off x="0" y="2894013"/>
            <a:ext cx="3533775" cy="3124200"/>
          </a:xfrm>
          <a:prstGeom prst="rect">
            <a:avLst/>
          </a:prstGeom>
          <a:noFill/>
          <a:ln w="9525">
            <a:noFill/>
            <a:miter lim="800000"/>
            <a:headEnd/>
            <a:tailEnd/>
          </a:ln>
        </p:spPr>
      </p:pic>
      <p:pic>
        <p:nvPicPr>
          <p:cNvPr id="8" name="Picture 13" descr="embl_rgb_petrol"/>
          <p:cNvPicPr>
            <a:picLocks noChangeAspect="1" noChangeArrowheads="1"/>
          </p:cNvPicPr>
          <p:nvPr/>
        </p:nvPicPr>
        <p:blipFill>
          <a:blip r:embed="rId4"/>
          <a:srcRect l="1706" t="1740" r="2737" b="2754"/>
          <a:stretch>
            <a:fillRect/>
          </a:stretch>
        </p:blipFill>
        <p:spPr bwMode="auto">
          <a:xfrm>
            <a:off x="6248400" y="5256213"/>
            <a:ext cx="2209800" cy="1082675"/>
          </a:xfrm>
          <a:prstGeom prst="rect">
            <a:avLst/>
          </a:prstGeom>
          <a:noFill/>
          <a:ln w="9525">
            <a:noFill/>
            <a:miter lim="800000"/>
            <a:headEnd/>
            <a:tailEnd/>
          </a:ln>
        </p:spPr>
      </p:pic>
      <p:sp>
        <p:nvSpPr>
          <p:cNvPr id="3079" name="Rectangle 7"/>
          <p:cNvSpPr>
            <a:spLocks noGrp="1" noChangeArrowheads="1"/>
          </p:cNvSpPr>
          <p:nvPr>
            <p:ph type="subTitle" idx="1"/>
          </p:nvPr>
        </p:nvSpPr>
        <p:spPr>
          <a:xfrm>
            <a:off x="549275" y="2971800"/>
            <a:ext cx="6400800" cy="304800"/>
          </a:xfrm>
        </p:spPr>
        <p:txBody>
          <a:bodyPr/>
          <a:lstStyle>
            <a:lvl1pPr marL="0" indent="0">
              <a:buFontTx/>
              <a:buNone/>
              <a:defRPr>
                <a:solidFill>
                  <a:srgbClr val="FFFFFF"/>
                </a:solidFill>
              </a:defRPr>
            </a:lvl1pPr>
          </a:lstStyle>
          <a:p>
            <a:r>
              <a:rPr lang="en-US"/>
              <a:t>Click to edit Master subtitle style</a:t>
            </a:r>
          </a:p>
        </p:txBody>
      </p:sp>
      <p:sp>
        <p:nvSpPr>
          <p:cNvPr id="3074" name="Rectangle 2"/>
          <p:cNvSpPr>
            <a:spLocks noGrp="1" noChangeArrowheads="1"/>
          </p:cNvSpPr>
          <p:nvPr>
            <p:ph type="ctrTitle"/>
          </p:nvPr>
        </p:nvSpPr>
        <p:spPr>
          <a:xfrm>
            <a:off x="533400" y="2284413"/>
            <a:ext cx="7772400" cy="685800"/>
          </a:xfrm>
        </p:spPr>
        <p:txBody>
          <a:bodyPr/>
          <a:lstStyle>
            <a:lvl1pPr>
              <a:defRPr>
                <a:solidFill>
                  <a:srgbClr val="FFFFFF"/>
                </a:solidFill>
              </a:defRPr>
            </a:lvl1pPr>
          </a:lstStyle>
          <a:p>
            <a:r>
              <a:rPr lang="de-DE"/>
              <a:t>Click to edit Master title style</a:t>
            </a:r>
          </a:p>
        </p:txBody>
      </p:sp>
      <p:sp>
        <p:nvSpPr>
          <p:cNvPr id="9" name="Rectangle 3"/>
          <p:cNvSpPr>
            <a:spLocks noGrp="1" noChangeArrowheads="1"/>
          </p:cNvSpPr>
          <p:nvPr>
            <p:ph type="dt" sz="half" idx="10"/>
          </p:nvPr>
        </p:nvSpPr>
        <p:spPr>
          <a:xfrm>
            <a:off x="533400" y="150813"/>
            <a:ext cx="1603375" cy="304800"/>
          </a:xfrm>
          <a:prstGeom prst="rect">
            <a:avLst/>
          </a:prstGeom>
        </p:spPr>
        <p:txBody>
          <a:bodyPr/>
          <a:lstStyle>
            <a:lvl1pPr>
              <a:defRPr sz="1000">
                <a:solidFill>
                  <a:schemeClr val="bg1"/>
                </a:solidFill>
              </a:defRPr>
            </a:lvl1pPr>
          </a:lstStyle>
          <a:p>
            <a:pPr>
              <a:defRPr/>
            </a:pPr>
            <a:r>
              <a:rPr lang="en-US"/>
              <a:t>Last update : A. Parret on 02/12/10</a:t>
            </a:r>
            <a:endParaRPr lang="de-DE"/>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xfrm>
            <a:off x="3276600" y="6400800"/>
            <a:ext cx="2590800" cy="228600"/>
          </a:xfrm>
          <a:prstGeom prst="rect">
            <a:avLst/>
          </a:prstGeom>
        </p:spPr>
        <p:txBody>
          <a:bodyPr/>
          <a:lstStyle>
            <a:lvl1pPr>
              <a:defRPr/>
            </a:lvl1pPr>
          </a:lstStyle>
          <a:p>
            <a:pPr>
              <a:defRPr/>
            </a:pPr>
            <a:r>
              <a:rPr lang="en-US"/>
              <a:t>Last update : A. Parret on 04/11/10</a:t>
            </a:r>
            <a:endParaRPr lang="de-DE"/>
          </a:p>
        </p:txBody>
      </p:sp>
      <p:sp>
        <p:nvSpPr>
          <p:cNvPr id="5" name="Rectangle 6"/>
          <p:cNvSpPr>
            <a:spLocks noGrp="1" noChangeArrowheads="1"/>
          </p:cNvSpPr>
          <p:nvPr>
            <p:ph type="sldNum" sz="quarter" idx="11"/>
          </p:nvPr>
        </p:nvSpPr>
        <p:spPr/>
        <p:txBody>
          <a:bodyPr/>
          <a:lstStyle>
            <a:lvl1pPr>
              <a:defRPr/>
            </a:lvl1pPr>
          </a:lstStyle>
          <a:p>
            <a:pPr>
              <a:defRPr/>
            </a:pPr>
            <a:fld id="{5BDA65D6-F0A0-4A99-8B5C-5B7EA88F5EC3}" type="slidenum">
              <a:rPr lang="de-DE"/>
              <a:pPr>
                <a:defRPr/>
              </a:pPr>
              <a:t>‹#›</a:t>
            </a:fld>
            <a:endParaRPr lang="de-DE"/>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304800"/>
            <a:ext cx="2074863" cy="553085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533400" y="304800"/>
            <a:ext cx="6076950" cy="55308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xfrm>
            <a:off x="3276600" y="6400800"/>
            <a:ext cx="2590800" cy="228600"/>
          </a:xfrm>
          <a:prstGeom prst="rect">
            <a:avLst/>
          </a:prstGeom>
        </p:spPr>
        <p:txBody>
          <a:bodyPr/>
          <a:lstStyle>
            <a:lvl1pPr>
              <a:defRPr/>
            </a:lvl1pPr>
          </a:lstStyle>
          <a:p>
            <a:pPr>
              <a:defRPr/>
            </a:pPr>
            <a:r>
              <a:rPr lang="en-US"/>
              <a:t>Last update : A. Parret on 04/11/10</a:t>
            </a:r>
            <a:endParaRPr lang="de-DE"/>
          </a:p>
        </p:txBody>
      </p:sp>
      <p:sp>
        <p:nvSpPr>
          <p:cNvPr id="5" name="Rectangle 6"/>
          <p:cNvSpPr>
            <a:spLocks noGrp="1" noChangeArrowheads="1"/>
          </p:cNvSpPr>
          <p:nvPr>
            <p:ph type="sldNum" sz="quarter" idx="11"/>
          </p:nvPr>
        </p:nvSpPr>
        <p:spPr/>
        <p:txBody>
          <a:bodyPr/>
          <a:lstStyle>
            <a:lvl1pPr>
              <a:defRPr/>
            </a:lvl1pPr>
          </a:lstStyle>
          <a:p>
            <a:pPr>
              <a:defRPr/>
            </a:pPr>
            <a:fld id="{C2612ECB-B67D-49F0-99C9-25E2DB462AB7}" type="slidenum">
              <a:rPr lang="de-DE"/>
              <a:pPr>
                <a:defRPr/>
              </a:pPr>
              <a:t>‹#›</a:t>
            </a:fld>
            <a:endParaRPr lang="de-DE"/>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762000"/>
          </a:xfrm>
        </p:spPr>
        <p:txBody>
          <a:bodyPr/>
          <a:lstStyle/>
          <a:p>
            <a:r>
              <a:rPr lang="en-GB"/>
              <a:t>Click to edit Master title style</a:t>
            </a:r>
            <a:endParaRPr lang="en-US"/>
          </a:p>
        </p:txBody>
      </p:sp>
      <p:sp>
        <p:nvSpPr>
          <p:cNvPr id="3" name="Content Placeholder 2"/>
          <p:cNvSpPr>
            <a:spLocks noGrp="1"/>
          </p:cNvSpPr>
          <p:nvPr>
            <p:ph sz="half" idx="1"/>
          </p:nvPr>
        </p:nvSpPr>
        <p:spPr>
          <a:xfrm>
            <a:off x="684213" y="1484313"/>
            <a:ext cx="4000500" cy="43513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quarter" idx="2"/>
          </p:nvPr>
        </p:nvSpPr>
        <p:spPr>
          <a:xfrm>
            <a:off x="4837113" y="1484313"/>
            <a:ext cx="4000500" cy="2098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4"/>
          <p:cNvSpPr>
            <a:spLocks noGrp="1"/>
          </p:cNvSpPr>
          <p:nvPr>
            <p:ph sz="quarter" idx="3"/>
          </p:nvPr>
        </p:nvSpPr>
        <p:spPr>
          <a:xfrm>
            <a:off x="4837113" y="3735388"/>
            <a:ext cx="4000500" cy="21002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ectangle 4"/>
          <p:cNvSpPr>
            <a:spLocks noGrp="1" noChangeArrowheads="1"/>
          </p:cNvSpPr>
          <p:nvPr>
            <p:ph type="dt" sz="half" idx="10"/>
          </p:nvPr>
        </p:nvSpPr>
        <p:spPr>
          <a:xfrm>
            <a:off x="3276600" y="6400800"/>
            <a:ext cx="2590800" cy="228600"/>
          </a:xfrm>
          <a:prstGeom prst="rect">
            <a:avLst/>
          </a:prstGeom>
        </p:spPr>
        <p:txBody>
          <a:bodyPr/>
          <a:lstStyle>
            <a:lvl1pPr>
              <a:defRPr/>
            </a:lvl1pPr>
          </a:lstStyle>
          <a:p>
            <a:pPr>
              <a:defRPr/>
            </a:pPr>
            <a:r>
              <a:rPr lang="en-US"/>
              <a:t>Last update : A. Parret on 04/11/10</a:t>
            </a:r>
            <a:endParaRPr lang="de-DE"/>
          </a:p>
        </p:txBody>
      </p:sp>
      <p:sp>
        <p:nvSpPr>
          <p:cNvPr id="7" name="Rectangle 6"/>
          <p:cNvSpPr>
            <a:spLocks noGrp="1" noChangeArrowheads="1"/>
          </p:cNvSpPr>
          <p:nvPr>
            <p:ph type="sldNum" sz="quarter" idx="11"/>
          </p:nvPr>
        </p:nvSpPr>
        <p:spPr/>
        <p:txBody>
          <a:bodyPr/>
          <a:lstStyle>
            <a:lvl1pPr>
              <a:defRPr/>
            </a:lvl1pPr>
          </a:lstStyle>
          <a:p>
            <a:pPr>
              <a:defRPr/>
            </a:pPr>
            <a:fld id="{8F4B73BA-CC5C-4ECD-AC0D-4CADBD4C62D4}" type="slidenum">
              <a:rPr lang="de-DE"/>
              <a:pPr>
                <a:defRPr/>
              </a:pPr>
              <a:t>‹#›</a:t>
            </a:fld>
            <a:endParaRPr lang="de-DE"/>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762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684213" y="1484313"/>
            <a:ext cx="4000500" cy="43513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lipArt Placeholder 3"/>
          <p:cNvSpPr>
            <a:spLocks noGrp="1"/>
          </p:cNvSpPr>
          <p:nvPr>
            <p:ph type="clipArt" sz="half" idx="2"/>
          </p:nvPr>
        </p:nvSpPr>
        <p:spPr>
          <a:xfrm>
            <a:off x="4837113" y="1484313"/>
            <a:ext cx="4000500" cy="4351337"/>
          </a:xfrm>
        </p:spPr>
        <p:txBody>
          <a:bodyPr/>
          <a:lstStyle/>
          <a:p>
            <a:pPr lvl="0"/>
            <a:endParaRPr lang="en-US" noProof="0"/>
          </a:p>
        </p:txBody>
      </p:sp>
      <p:sp>
        <p:nvSpPr>
          <p:cNvPr id="5" name="Date Placeholder 4"/>
          <p:cNvSpPr>
            <a:spLocks noGrp="1" noChangeArrowheads="1"/>
          </p:cNvSpPr>
          <p:nvPr>
            <p:ph type="dt" sz="half" idx="10"/>
          </p:nvPr>
        </p:nvSpPr>
        <p:spPr>
          <a:xfrm>
            <a:off x="3276600" y="6400800"/>
            <a:ext cx="2590800" cy="228600"/>
          </a:xfrm>
          <a:prstGeom prst="rect">
            <a:avLst/>
          </a:prstGeom>
        </p:spPr>
        <p:txBody>
          <a:bodyPr/>
          <a:lstStyle>
            <a:lvl1pPr>
              <a:defRPr/>
            </a:lvl1pPr>
          </a:lstStyle>
          <a:p>
            <a:pPr>
              <a:defRPr/>
            </a:pPr>
            <a:r>
              <a:rPr lang="en-US"/>
              <a:t>Last update : A. Parret on 04/11/10</a:t>
            </a:r>
            <a:endParaRPr lang="de-DE"/>
          </a:p>
        </p:txBody>
      </p:sp>
      <p:sp>
        <p:nvSpPr>
          <p:cNvPr id="6" name="Rectangle 6"/>
          <p:cNvSpPr>
            <a:spLocks noGrp="1" noChangeArrowheads="1"/>
          </p:cNvSpPr>
          <p:nvPr>
            <p:ph type="sldNum" sz="quarter" idx="11"/>
          </p:nvPr>
        </p:nvSpPr>
        <p:spPr/>
        <p:txBody>
          <a:bodyPr/>
          <a:lstStyle>
            <a:lvl1pPr>
              <a:defRPr/>
            </a:lvl1pPr>
          </a:lstStyle>
          <a:p>
            <a:pPr>
              <a:defRPr/>
            </a:pPr>
            <a:fld id="{9427C76D-A094-4B4F-9C83-E21B75170489}" type="slidenum">
              <a:rPr lang="de-DE"/>
              <a:pPr>
                <a:defRPr/>
              </a:pPr>
              <a:t>‹#›</a:t>
            </a:fld>
            <a:endParaRPr lang="de-DE"/>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xfrm>
            <a:off x="3276600" y="6400800"/>
            <a:ext cx="2590800" cy="228600"/>
          </a:xfrm>
          <a:prstGeom prst="rect">
            <a:avLst/>
          </a:prstGeom>
          <a:ln/>
        </p:spPr>
        <p:txBody>
          <a:bodyPr/>
          <a:lstStyle>
            <a:lvl1pPr>
              <a:defRPr/>
            </a:lvl1pPr>
          </a:lstStyle>
          <a:p>
            <a:pPr>
              <a:defRPr/>
            </a:pPr>
            <a:r>
              <a:rPr lang="en-US"/>
              <a:t>Last update : A. Parret on 02/12/10</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9A4509F6-CBA6-4342-85CB-9B27E446690D}" type="slidenum">
              <a:rPr lang="de-DE"/>
              <a:pPr>
                <a:defRPr/>
              </a:pPr>
              <a:t>‹#›</a:t>
            </a:fld>
            <a:endParaRPr lang="de-DE"/>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xfrm>
            <a:off x="3276600" y="6400800"/>
            <a:ext cx="2590800" cy="228600"/>
          </a:xfrm>
          <a:prstGeom prst="rect">
            <a:avLst/>
          </a:prstGeom>
          <a:ln/>
        </p:spPr>
        <p:txBody>
          <a:bodyPr/>
          <a:lstStyle>
            <a:lvl1pPr>
              <a:defRPr/>
            </a:lvl1pPr>
          </a:lstStyle>
          <a:p>
            <a:pPr>
              <a:defRPr/>
            </a:pPr>
            <a:r>
              <a:rPr lang="en-US"/>
              <a:t>Last update : A. Parret on 02/12/10</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32D9D645-9D92-491A-8396-18478CD52C9A}" type="slidenum">
              <a:rPr lang="de-DE"/>
              <a:pPr>
                <a:defRPr/>
              </a:pPr>
              <a:t>‹#›</a:t>
            </a:fld>
            <a:endParaRPr lang="de-DE"/>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4213" y="1484313"/>
            <a:ext cx="4000500"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837113" y="1484313"/>
            <a:ext cx="4000500"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noChangeArrowheads="1"/>
          </p:cNvSpPr>
          <p:nvPr>
            <p:ph type="dt" sz="half" idx="10"/>
          </p:nvPr>
        </p:nvSpPr>
        <p:spPr>
          <a:xfrm>
            <a:off x="3276600" y="6400800"/>
            <a:ext cx="2590800" cy="228600"/>
          </a:xfrm>
          <a:prstGeom prst="rect">
            <a:avLst/>
          </a:prstGeom>
        </p:spPr>
        <p:txBody>
          <a:bodyPr/>
          <a:lstStyle>
            <a:lvl1pPr>
              <a:defRPr/>
            </a:lvl1pPr>
          </a:lstStyle>
          <a:p>
            <a:pPr>
              <a:defRPr/>
            </a:pPr>
            <a:r>
              <a:rPr lang="en-US"/>
              <a:t>Last update : A. Parret on 04/11/10</a:t>
            </a:r>
            <a:endParaRPr lang="de-DE"/>
          </a:p>
        </p:txBody>
      </p:sp>
      <p:sp>
        <p:nvSpPr>
          <p:cNvPr id="6" name="Rectangle 6"/>
          <p:cNvSpPr>
            <a:spLocks noGrp="1" noChangeArrowheads="1"/>
          </p:cNvSpPr>
          <p:nvPr>
            <p:ph type="sldNum" sz="quarter" idx="11"/>
          </p:nvPr>
        </p:nvSpPr>
        <p:spPr/>
        <p:txBody>
          <a:bodyPr/>
          <a:lstStyle>
            <a:lvl1pPr>
              <a:defRPr/>
            </a:lvl1pPr>
          </a:lstStyle>
          <a:p>
            <a:pPr>
              <a:defRPr/>
            </a:pPr>
            <a:fld id="{600EC120-5AFF-4CC3-9AE2-230128A9AF5E}" type="slidenum">
              <a:rPr lang="de-DE"/>
              <a:pPr>
                <a:defRPr/>
              </a:pPr>
              <a:t>‹#›</a:t>
            </a:fld>
            <a:endParaRPr lang="de-DE"/>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xfrm>
            <a:off x="3276600" y="6400800"/>
            <a:ext cx="2590800" cy="228600"/>
          </a:xfrm>
          <a:prstGeom prst="rect">
            <a:avLst/>
          </a:prstGeom>
        </p:spPr>
        <p:txBody>
          <a:bodyPr/>
          <a:lstStyle>
            <a:lvl1pPr>
              <a:defRPr/>
            </a:lvl1pPr>
          </a:lstStyle>
          <a:p>
            <a:pPr>
              <a:defRPr/>
            </a:pPr>
            <a:r>
              <a:rPr lang="en-US"/>
              <a:t>Last update : A. Parret on 04/11/10</a:t>
            </a:r>
            <a:endParaRPr lang="de-DE"/>
          </a:p>
        </p:txBody>
      </p:sp>
      <p:sp>
        <p:nvSpPr>
          <p:cNvPr id="8" name="Rectangle 6"/>
          <p:cNvSpPr>
            <a:spLocks noGrp="1" noChangeArrowheads="1"/>
          </p:cNvSpPr>
          <p:nvPr>
            <p:ph type="sldNum" sz="quarter" idx="11"/>
          </p:nvPr>
        </p:nvSpPr>
        <p:spPr/>
        <p:txBody>
          <a:bodyPr/>
          <a:lstStyle>
            <a:lvl1pPr>
              <a:defRPr/>
            </a:lvl1pPr>
          </a:lstStyle>
          <a:p>
            <a:pPr>
              <a:defRPr/>
            </a:pPr>
            <a:fld id="{B22EF6A7-0378-49C9-8F83-7110851DA119}" type="slidenum">
              <a:rPr lang="de-DE"/>
              <a:pPr>
                <a:defRPr/>
              </a:pPr>
              <a:t>‹#›</a:t>
            </a:fld>
            <a:endParaRPr lang="de-DE"/>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xfrm>
            <a:off x="3276600" y="6400800"/>
            <a:ext cx="2590800" cy="228600"/>
          </a:xfrm>
          <a:prstGeom prst="rect">
            <a:avLst/>
          </a:prstGeom>
        </p:spPr>
        <p:txBody>
          <a:bodyPr/>
          <a:lstStyle>
            <a:lvl1pPr>
              <a:defRPr/>
            </a:lvl1pPr>
          </a:lstStyle>
          <a:p>
            <a:pPr>
              <a:defRPr/>
            </a:pPr>
            <a:r>
              <a:rPr lang="en-US"/>
              <a:t>Last update : A. Parret on 04/11/10</a:t>
            </a:r>
            <a:endParaRPr lang="de-DE"/>
          </a:p>
        </p:txBody>
      </p:sp>
      <p:sp>
        <p:nvSpPr>
          <p:cNvPr id="4" name="Rectangle 6"/>
          <p:cNvSpPr>
            <a:spLocks noGrp="1" noChangeArrowheads="1"/>
          </p:cNvSpPr>
          <p:nvPr>
            <p:ph type="sldNum" sz="quarter" idx="11"/>
          </p:nvPr>
        </p:nvSpPr>
        <p:spPr/>
        <p:txBody>
          <a:bodyPr/>
          <a:lstStyle>
            <a:lvl1pPr>
              <a:defRPr/>
            </a:lvl1pPr>
          </a:lstStyle>
          <a:p>
            <a:pPr>
              <a:defRPr/>
            </a:pPr>
            <a:fld id="{DCCB9BE3-BC81-470D-9F9F-CE912C5099E3}" type="slidenum">
              <a:rPr lang="de-DE"/>
              <a:pPr>
                <a:defRPr/>
              </a:pPr>
              <a:t>‹#›</a:t>
            </a:fld>
            <a:endParaRPr lang="de-DE"/>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276600" y="6400800"/>
            <a:ext cx="2590800" cy="228600"/>
          </a:xfrm>
          <a:prstGeom prst="rect">
            <a:avLst/>
          </a:prstGeom>
        </p:spPr>
        <p:txBody>
          <a:bodyPr/>
          <a:lstStyle>
            <a:lvl1pPr>
              <a:defRPr/>
            </a:lvl1pPr>
          </a:lstStyle>
          <a:p>
            <a:pPr>
              <a:defRPr/>
            </a:pPr>
            <a:r>
              <a:rPr lang="en-US"/>
              <a:t>Last update : A. Parret on 04/11/10</a:t>
            </a:r>
            <a:endParaRPr lang="de-DE"/>
          </a:p>
        </p:txBody>
      </p:sp>
      <p:sp>
        <p:nvSpPr>
          <p:cNvPr id="3" name="Rectangle 6"/>
          <p:cNvSpPr>
            <a:spLocks noGrp="1" noChangeArrowheads="1"/>
          </p:cNvSpPr>
          <p:nvPr>
            <p:ph type="sldNum" sz="quarter" idx="11"/>
          </p:nvPr>
        </p:nvSpPr>
        <p:spPr/>
        <p:txBody>
          <a:bodyPr/>
          <a:lstStyle>
            <a:lvl1pPr>
              <a:defRPr/>
            </a:lvl1pPr>
          </a:lstStyle>
          <a:p>
            <a:pPr>
              <a:defRPr/>
            </a:pPr>
            <a:fld id="{94DF8001-EC20-44B1-AA03-861FABD3648A}" type="slidenum">
              <a:rPr lang="de-DE"/>
              <a:pPr>
                <a:defRPr/>
              </a:pPr>
              <a:t>‹#›</a:t>
            </a:fld>
            <a:endParaRPr lang="de-DE"/>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noChangeArrowheads="1"/>
          </p:cNvSpPr>
          <p:nvPr>
            <p:ph type="dt" sz="half" idx="10"/>
          </p:nvPr>
        </p:nvSpPr>
        <p:spPr>
          <a:xfrm>
            <a:off x="3276600" y="6400800"/>
            <a:ext cx="2590800" cy="228600"/>
          </a:xfrm>
          <a:prstGeom prst="rect">
            <a:avLst/>
          </a:prstGeom>
        </p:spPr>
        <p:txBody>
          <a:bodyPr/>
          <a:lstStyle>
            <a:lvl1pPr>
              <a:defRPr/>
            </a:lvl1pPr>
          </a:lstStyle>
          <a:p>
            <a:pPr>
              <a:defRPr/>
            </a:pPr>
            <a:r>
              <a:rPr lang="en-US"/>
              <a:t>Last update : A. Parret on 04/11/10</a:t>
            </a:r>
            <a:endParaRPr lang="de-DE"/>
          </a:p>
        </p:txBody>
      </p:sp>
      <p:sp>
        <p:nvSpPr>
          <p:cNvPr id="6" name="Rectangle 6"/>
          <p:cNvSpPr>
            <a:spLocks noGrp="1" noChangeArrowheads="1"/>
          </p:cNvSpPr>
          <p:nvPr>
            <p:ph type="sldNum" sz="quarter" idx="11"/>
          </p:nvPr>
        </p:nvSpPr>
        <p:spPr/>
        <p:txBody>
          <a:bodyPr/>
          <a:lstStyle>
            <a:lvl1pPr>
              <a:defRPr/>
            </a:lvl1pPr>
          </a:lstStyle>
          <a:p>
            <a:pPr>
              <a:defRPr/>
            </a:pPr>
            <a:fld id="{8069B490-7434-41C8-9593-888DEE7B97AD}" type="slidenum">
              <a:rPr lang="de-DE"/>
              <a:pPr>
                <a:defRPr/>
              </a:pPr>
              <a:t>‹#›</a:t>
            </a:fld>
            <a:endParaRPr lang="de-DE"/>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noChangeArrowheads="1"/>
          </p:cNvSpPr>
          <p:nvPr>
            <p:ph type="dt" sz="half" idx="10"/>
          </p:nvPr>
        </p:nvSpPr>
        <p:spPr>
          <a:xfrm>
            <a:off x="3276600" y="6400800"/>
            <a:ext cx="2590800" cy="228600"/>
          </a:xfrm>
          <a:prstGeom prst="rect">
            <a:avLst/>
          </a:prstGeom>
        </p:spPr>
        <p:txBody>
          <a:bodyPr/>
          <a:lstStyle>
            <a:lvl1pPr>
              <a:defRPr/>
            </a:lvl1pPr>
          </a:lstStyle>
          <a:p>
            <a:pPr>
              <a:defRPr/>
            </a:pPr>
            <a:r>
              <a:rPr lang="en-US"/>
              <a:t>Last update : A. Parret on 04/11/10</a:t>
            </a:r>
            <a:endParaRPr lang="de-DE"/>
          </a:p>
        </p:txBody>
      </p:sp>
      <p:sp>
        <p:nvSpPr>
          <p:cNvPr id="6" name="Rectangle 6"/>
          <p:cNvSpPr>
            <a:spLocks noGrp="1" noChangeArrowheads="1"/>
          </p:cNvSpPr>
          <p:nvPr>
            <p:ph type="sldNum" sz="quarter" idx="11"/>
          </p:nvPr>
        </p:nvSpPr>
        <p:spPr/>
        <p:txBody>
          <a:bodyPr/>
          <a:lstStyle>
            <a:lvl1pPr>
              <a:defRPr/>
            </a:lvl1pPr>
          </a:lstStyle>
          <a:p>
            <a:pPr>
              <a:defRPr/>
            </a:pPr>
            <a:fld id="{69423594-3980-4733-B7B6-B42A74AB322E}" type="slidenum">
              <a:rPr lang="de-DE"/>
              <a:pPr>
                <a:defRPr/>
              </a:pPr>
              <a:t>‹#›</a:t>
            </a:fld>
            <a:endParaRPr lang="de-DE"/>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1033" name="Rectangle 2"/>
          <p:cNvSpPr>
            <a:spLocks noChangeArrowheads="1"/>
          </p:cNvSpPr>
          <p:nvPr/>
        </p:nvSpPr>
        <p:spPr bwMode="auto">
          <a:xfrm flipH="1">
            <a:off x="0" y="6172200"/>
            <a:ext cx="7772400" cy="685800"/>
          </a:xfrm>
          <a:prstGeom prst="rect">
            <a:avLst/>
          </a:prstGeom>
          <a:solidFill>
            <a:schemeClr val="tx2"/>
          </a:solidFill>
          <a:ln w="9525">
            <a:noFill/>
            <a:miter lim="800000"/>
            <a:headEnd/>
            <a:tailEnd/>
          </a:ln>
        </p:spPr>
        <p:txBody>
          <a:bodyPr wrap="none" anchor="ctr"/>
          <a:lstStyle/>
          <a:p>
            <a:pPr eaLnBrk="0" hangingPunct="0">
              <a:defRPr/>
            </a:pPr>
            <a:endParaRPr lang="en-US">
              <a:latin typeface="Arial" pitchFamily="-110" charset="0"/>
              <a:ea typeface="Geneva" pitchFamily="-110" charset="0"/>
              <a:cs typeface="Geneva" pitchFamily="-110" charset="0"/>
            </a:endParaRPr>
          </a:p>
        </p:txBody>
      </p:sp>
      <p:sp>
        <p:nvSpPr>
          <p:cNvPr id="1031" name="Rectangle 3"/>
          <p:cNvSpPr>
            <a:spLocks noChangeArrowheads="1"/>
          </p:cNvSpPr>
          <p:nvPr/>
        </p:nvSpPr>
        <p:spPr bwMode="auto">
          <a:xfrm>
            <a:off x="7772400" y="6172200"/>
            <a:ext cx="1371600" cy="685800"/>
          </a:xfrm>
          <a:prstGeom prst="rect">
            <a:avLst/>
          </a:prstGeom>
          <a:solidFill>
            <a:schemeClr val="tx2"/>
          </a:solidFill>
          <a:ln w="9525">
            <a:noFill/>
            <a:miter lim="800000"/>
            <a:headEnd/>
            <a:tailEnd/>
          </a:ln>
        </p:spPr>
        <p:txBody>
          <a:bodyPr wrap="none" anchor="ctr"/>
          <a:lstStyle/>
          <a:p>
            <a:pPr eaLnBrk="0" hangingPunct="0">
              <a:defRPr/>
            </a:pPr>
            <a:endParaRPr lang="en-US">
              <a:latin typeface="Arial" pitchFamily="-110" charset="0"/>
              <a:ea typeface="Geneva" pitchFamily="-110" charset="0"/>
              <a:cs typeface="Geneva" pitchFamily="-110" charset="0"/>
            </a:endParaRPr>
          </a:p>
        </p:txBody>
      </p:sp>
      <p:sp>
        <p:nvSpPr>
          <p:cNvPr id="2052" name="Rectangle 2"/>
          <p:cNvSpPr>
            <a:spLocks noGrp="1" noChangeArrowheads="1"/>
          </p:cNvSpPr>
          <p:nvPr>
            <p:ph type="title"/>
          </p:nvPr>
        </p:nvSpPr>
        <p:spPr bwMode="auto">
          <a:xfrm>
            <a:off x="533400" y="304800"/>
            <a:ext cx="8153400" cy="762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t>Click to edit Master title style</a:t>
            </a:r>
          </a:p>
        </p:txBody>
      </p:sp>
      <p:sp>
        <p:nvSpPr>
          <p:cNvPr id="2053" name="Rectangle 3"/>
          <p:cNvSpPr>
            <a:spLocks noGrp="1" noChangeArrowheads="1"/>
          </p:cNvSpPr>
          <p:nvPr>
            <p:ph type="body" idx="1"/>
          </p:nvPr>
        </p:nvSpPr>
        <p:spPr bwMode="auto">
          <a:xfrm>
            <a:off x="684213" y="1484313"/>
            <a:ext cx="8153400" cy="43513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
        <p:nvSpPr>
          <p:cNvPr id="1030" name="Rectangle 6"/>
          <p:cNvSpPr>
            <a:spLocks noGrp="1" noChangeArrowheads="1"/>
          </p:cNvSpPr>
          <p:nvPr>
            <p:ph type="sldNum" sz="quarter" idx="4"/>
          </p:nvPr>
        </p:nvSpPr>
        <p:spPr bwMode="auto">
          <a:xfrm>
            <a:off x="152400" y="6375400"/>
            <a:ext cx="3048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eaLnBrk="0" hangingPunct="0">
              <a:defRPr sz="900">
                <a:solidFill>
                  <a:srgbClr val="FFFFFF"/>
                </a:solidFill>
                <a:latin typeface="Arial" charset="0"/>
              </a:defRPr>
            </a:lvl1pPr>
          </a:lstStyle>
          <a:p>
            <a:pPr>
              <a:defRPr/>
            </a:pPr>
            <a:fld id="{47E11AAB-D11A-4C21-95CD-407E1BE8F9C7}" type="slidenum">
              <a:rPr lang="de-DE"/>
              <a:pPr>
                <a:defRPr/>
              </a:pPr>
              <a:t>‹#›</a:t>
            </a:fld>
            <a:endParaRPr lang="de-DE" dirty="0"/>
          </a:p>
        </p:txBody>
      </p:sp>
      <p:pic>
        <p:nvPicPr>
          <p:cNvPr id="2056" name="Picture 8" descr="embl_rgb_petrol"/>
          <p:cNvPicPr>
            <a:picLocks noChangeAspect="1" noChangeArrowheads="1"/>
          </p:cNvPicPr>
          <p:nvPr/>
        </p:nvPicPr>
        <p:blipFill>
          <a:blip r:embed="rId15"/>
          <a:srcRect l="241" t="2136" r="2740" b="2760"/>
          <a:stretch>
            <a:fillRect/>
          </a:stretch>
        </p:blipFill>
        <p:spPr bwMode="auto">
          <a:xfrm>
            <a:off x="7496175" y="6170613"/>
            <a:ext cx="1230313" cy="5921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54" r:id="rId1"/>
    <p:sldLayoutId id="2147484552" r:id="rId2"/>
    <p:sldLayoutId id="2147484553" r:id="rId3"/>
    <p:sldLayoutId id="2147484555" r:id="rId4"/>
    <p:sldLayoutId id="2147484556" r:id="rId5"/>
    <p:sldLayoutId id="2147484557" r:id="rId6"/>
    <p:sldLayoutId id="2147484558" r:id="rId7"/>
    <p:sldLayoutId id="2147484559" r:id="rId8"/>
    <p:sldLayoutId id="2147484560" r:id="rId9"/>
    <p:sldLayoutId id="2147484561" r:id="rId10"/>
    <p:sldLayoutId id="2147484562" r:id="rId11"/>
    <p:sldLayoutId id="2147484563" r:id="rId12"/>
    <p:sldLayoutId id="2147484564" r:id="rId13"/>
  </p:sldLayoutIdLst>
  <p:transition/>
  <p:hf hdr="0" ftr="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Arial" pitchFamily="-112" charset="0"/>
          <a:ea typeface="Geneva" pitchFamily="-112" charset="0"/>
          <a:cs typeface="Geneva" pitchFamily="-112" charset="0"/>
        </a:defRPr>
      </a:lvl2pPr>
      <a:lvl3pPr algn="l" rtl="0" eaLnBrk="0" fontAlgn="base" hangingPunct="0">
        <a:spcBef>
          <a:spcPct val="0"/>
        </a:spcBef>
        <a:spcAft>
          <a:spcPct val="0"/>
        </a:spcAft>
        <a:defRPr sz="3200">
          <a:solidFill>
            <a:schemeClr val="accent1"/>
          </a:solidFill>
          <a:latin typeface="Arial" pitchFamily="-112" charset="0"/>
          <a:ea typeface="Geneva" pitchFamily="-112" charset="0"/>
          <a:cs typeface="Geneva" pitchFamily="-112" charset="0"/>
        </a:defRPr>
      </a:lvl3pPr>
      <a:lvl4pPr algn="l" rtl="0" eaLnBrk="0" fontAlgn="base" hangingPunct="0">
        <a:spcBef>
          <a:spcPct val="0"/>
        </a:spcBef>
        <a:spcAft>
          <a:spcPct val="0"/>
        </a:spcAft>
        <a:defRPr sz="3200">
          <a:solidFill>
            <a:schemeClr val="accent1"/>
          </a:solidFill>
          <a:latin typeface="Arial" pitchFamily="-112" charset="0"/>
          <a:ea typeface="Geneva" pitchFamily="-112" charset="0"/>
          <a:cs typeface="Geneva" pitchFamily="-112" charset="0"/>
        </a:defRPr>
      </a:lvl4pPr>
      <a:lvl5pPr algn="l" rtl="0" eaLnBrk="0" fontAlgn="base" hangingPunct="0">
        <a:spcBef>
          <a:spcPct val="0"/>
        </a:spcBef>
        <a:spcAft>
          <a:spcPct val="0"/>
        </a:spcAft>
        <a:defRPr sz="3200">
          <a:solidFill>
            <a:schemeClr val="accent1"/>
          </a:solidFill>
          <a:latin typeface="Arial" pitchFamily="-112" charset="0"/>
          <a:ea typeface="Geneva" pitchFamily="-112" charset="0"/>
          <a:cs typeface="Geneva" pitchFamily="-112" charset="0"/>
        </a:defRPr>
      </a:lvl5pPr>
      <a:lvl6pPr marL="4572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6pPr>
      <a:lvl7pPr marL="9144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7pPr>
      <a:lvl8pPr marL="13716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8pPr>
      <a:lvl9pPr marL="1828800" algn="l" rtl="0" fontAlgn="base">
        <a:spcBef>
          <a:spcPct val="0"/>
        </a:spcBef>
        <a:spcAft>
          <a:spcPct val="0"/>
        </a:spcAft>
        <a:defRPr sz="3200">
          <a:solidFill>
            <a:schemeClr val="accent1"/>
          </a:solidFill>
          <a:latin typeface="Arial" pitchFamily="-112" charset="0"/>
          <a:ea typeface="Geneva" pitchFamily="-112" charset="0"/>
          <a:cs typeface="Geneva" pitchFamily="-112" charset="0"/>
        </a:defRPr>
      </a:lvl9pPr>
    </p:titleStyle>
    <p:bodyStyle>
      <a:lvl1pPr marL="342900" indent="-342900" algn="l" rtl="0" eaLnBrk="0" fontAlgn="base" hangingPunct="0">
        <a:spcBef>
          <a:spcPct val="20000"/>
        </a:spcBef>
        <a:spcAft>
          <a:spcPct val="0"/>
        </a:spcAft>
        <a:buClr>
          <a:schemeClr val="accent1"/>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Times" pitchFamily="18"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Font typeface="Times" pitchFamily="18" charset="0"/>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Font typeface="Times" pitchFamily="18"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Times"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Clr>
          <a:schemeClr val="accent1"/>
        </a:buClr>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accent1"/>
        </a:buClr>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accent1"/>
        </a:buClr>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accent1"/>
        </a:buClr>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wmf"/></Relationships>
</file>

<file path=ppt/slides/_rels/slide13.xml.rels><?xml version="1.0" encoding="UTF-8" standalone="yes"?>
<Relationships xmlns="http://schemas.openxmlformats.org/package/2006/relationships"><Relationship Id="rId3" Type="http://schemas.openxmlformats.org/officeDocument/2006/relationships/hyperlink" Target="mailto:m.garcia@embl-hamburg.d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emf"/><Relationship Id="rId3" Type="http://schemas.openxmlformats.org/officeDocument/2006/relationships/image" Target="../media/image30.emf"/><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emf"/><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emf"/><Relationship Id="rId9" Type="http://schemas.openxmlformats.org/officeDocument/2006/relationships/image" Target="../media/image36.png"/><Relationship Id="rId14" Type="http://schemas.openxmlformats.org/officeDocument/2006/relationships/image" Target="../media/image41.emf"/></Relationships>
</file>

<file path=ppt/slides/_rels/slide15.xml.rels><?xml version="1.0" encoding="UTF-8" standalone="yes"?>
<Relationships xmlns="http://schemas.openxmlformats.org/package/2006/relationships"><Relationship Id="rId3" Type="http://schemas.openxmlformats.org/officeDocument/2006/relationships/hyperlink" Target="http://hd-toxo01.embl.de/Pages/Substanzliste_En.aspx"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7.png"/><Relationship Id="rId4" Type="http://schemas.openxmlformats.org/officeDocument/2006/relationships/hyperlink" Target="http://www.unece.org/trans/danger/publi/ghs/pictograms.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mailto:cy.jeffries@embl-hamburg.de" TargetMode="External"/><Relationship Id="rId3" Type="http://schemas.openxmlformats.org/officeDocument/2006/relationships/notesSlide" Target="../notesSlides/notesSlide23.xml"/><Relationship Id="rId7" Type="http://schemas.openxmlformats.org/officeDocument/2006/relationships/hyperlink" Target="mailto:i.bento@embl-hamburg.de" TargetMode="Externa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hyperlink" Target="mailto:garcia@embl-hamburg.de" TargetMode="External"/><Relationship Id="rId11" Type="http://schemas.openxmlformats.org/officeDocument/2006/relationships/image" Target="../media/image55.jpg"/><Relationship Id="rId5" Type="http://schemas.openxmlformats.org/officeDocument/2006/relationships/image" Target="../media/image52.wmf"/><Relationship Id="rId10" Type="http://schemas.openxmlformats.org/officeDocument/2006/relationships/image" Target="../media/image54.jpg"/><Relationship Id="rId4" Type="http://schemas.openxmlformats.org/officeDocument/2006/relationships/oleObject" Target="../embeddings/oleObject1.bin"/><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mailto:spc@embl-hamburg.de"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1"/>
          </p:nvPr>
        </p:nvSpPr>
        <p:spPr>
          <a:xfrm>
            <a:off x="107504" y="836712"/>
            <a:ext cx="8784976" cy="1656184"/>
          </a:xfrm>
          <a:noFill/>
        </p:spPr>
        <p:txBody>
          <a:bodyPr/>
          <a:lstStyle/>
          <a:p>
            <a:pPr algn="ctr" eaLnBrk="1" hangingPunct="1"/>
            <a:r>
              <a:rPr lang="en-US" sz="3200" b="1" dirty="0"/>
              <a:t>Biological and chemical safety briefing for users at EMBL beamlines and associated laboratories</a:t>
            </a:r>
            <a:endParaRPr lang="en-US" sz="3200" b="1" dirty="0">
              <a:cs typeface="Arial" charset="0"/>
            </a:endParaRPr>
          </a:p>
        </p:txBody>
      </p:sp>
      <p:sp>
        <p:nvSpPr>
          <p:cNvPr id="14345" name="AutoShape 6"/>
          <p:cNvSpPr>
            <a:spLocks noChangeAspect="1" noChangeArrowheads="1"/>
          </p:cNvSpPr>
          <p:nvPr/>
        </p:nvSpPr>
        <p:spPr bwMode="auto">
          <a:xfrm>
            <a:off x="4356100" y="3573463"/>
            <a:ext cx="1190625" cy="1655762"/>
          </a:xfrm>
          <a:prstGeom prst="rect">
            <a:avLst/>
          </a:prstGeom>
          <a:noFill/>
          <a:ln w="9525">
            <a:noFill/>
            <a:miter lim="800000"/>
            <a:headEnd/>
            <a:tailEnd/>
          </a:ln>
        </p:spPr>
        <p:txBody>
          <a:bodyPr/>
          <a:lstStyle/>
          <a:p>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6536"/>
          <a:stretch/>
        </p:blipFill>
        <p:spPr>
          <a:xfrm>
            <a:off x="2411760" y="2420888"/>
            <a:ext cx="4320480" cy="2808337"/>
          </a:xfrm>
          <a:prstGeom prst="rect">
            <a:avLst/>
          </a:prstGeom>
          <a:effectLst>
            <a:softEdge rad="12700"/>
          </a:effec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4"/>
          <p:cNvSpPr>
            <a:spLocks noGrp="1"/>
          </p:cNvSpPr>
          <p:nvPr>
            <p:ph type="sldNum" sz="quarter" idx="11"/>
          </p:nvPr>
        </p:nvSpPr>
        <p:spPr>
          <a:xfrm>
            <a:off x="152400" y="6375400"/>
            <a:ext cx="531168" cy="2286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spcBef>
                <a:spcPct val="0"/>
              </a:spcBef>
              <a:buClrTx/>
              <a:buFontTx/>
              <a:buNone/>
            </a:pPr>
            <a:fld id="{C36DB5DE-8495-49B2-8D44-22B9E3898131}" type="slidenum">
              <a:rPr lang="de-DE" altLang="en-US" sz="1200" smtClean="0">
                <a:solidFill>
                  <a:srgbClr val="FFFFFF"/>
                </a:solidFill>
              </a:rPr>
              <a:pPr>
                <a:spcBef>
                  <a:spcPct val="0"/>
                </a:spcBef>
                <a:buClrTx/>
                <a:buFontTx/>
                <a:buNone/>
              </a:pPr>
              <a:t>10</a:t>
            </a:fld>
            <a:r>
              <a:rPr lang="de-DE" altLang="en-US" sz="1200" dirty="0">
                <a:solidFill>
                  <a:srgbClr val="FFFFFF"/>
                </a:solidFill>
              </a:rPr>
              <a:t> / 24</a:t>
            </a:r>
            <a:endParaRPr lang="de-DE" altLang="en-US" sz="1000" dirty="0">
              <a:solidFill>
                <a:srgbClr val="FFFFFF"/>
              </a:solidFill>
            </a:endParaRPr>
          </a:p>
        </p:txBody>
      </p:sp>
      <p:sp>
        <p:nvSpPr>
          <p:cNvPr id="25603" name="Rectangle 2"/>
          <p:cNvSpPr>
            <a:spLocks noGrp="1" noChangeArrowheads="1"/>
          </p:cNvSpPr>
          <p:nvPr>
            <p:ph type="title"/>
          </p:nvPr>
        </p:nvSpPr>
        <p:spPr>
          <a:xfrm>
            <a:off x="383822" y="240991"/>
            <a:ext cx="8153400" cy="762000"/>
          </a:xfrm>
        </p:spPr>
        <p:txBody>
          <a:bodyPr/>
          <a:lstStyle/>
          <a:p>
            <a:pPr eaLnBrk="1" hangingPunct="1"/>
            <a:r>
              <a:rPr lang="en-GB" altLang="en-US" dirty="0"/>
              <a:t>Basic safety requirements</a:t>
            </a:r>
          </a:p>
        </p:txBody>
      </p:sp>
      <p:sp>
        <p:nvSpPr>
          <p:cNvPr id="25604" name="Rectangle 3"/>
          <p:cNvSpPr>
            <a:spLocks noGrp="1" noChangeArrowheads="1"/>
          </p:cNvSpPr>
          <p:nvPr>
            <p:ph type="body" idx="1"/>
          </p:nvPr>
        </p:nvSpPr>
        <p:spPr>
          <a:xfrm>
            <a:off x="434939" y="897427"/>
            <a:ext cx="5101032" cy="5184799"/>
          </a:xfrm>
        </p:spPr>
        <p:txBody>
          <a:bodyPr/>
          <a:lstStyle/>
          <a:p>
            <a:pPr marL="0" indent="0" eaLnBrk="1" hangingPunct="1">
              <a:spcBef>
                <a:spcPts val="600"/>
              </a:spcBef>
              <a:spcAft>
                <a:spcPts val="0"/>
              </a:spcAft>
              <a:buNone/>
            </a:pPr>
            <a:r>
              <a:rPr lang="en-GB" altLang="en-US" sz="1800" dirty="0"/>
              <a:t>In the event of a </a:t>
            </a:r>
            <a:r>
              <a:rPr lang="en-GB" altLang="en-US" sz="1800" b="1" dirty="0"/>
              <a:t>fire</a:t>
            </a:r>
            <a:r>
              <a:rPr lang="en-GB" altLang="en-US" sz="1800" dirty="0"/>
              <a:t>:</a:t>
            </a:r>
          </a:p>
          <a:p>
            <a:pPr lvl="1" indent="-342900" eaLnBrk="1" hangingPunct="1">
              <a:spcBef>
                <a:spcPts val="600"/>
              </a:spcBef>
              <a:spcAft>
                <a:spcPts val="0"/>
              </a:spcAft>
              <a:buFont typeface="+mj-lt"/>
              <a:buAutoNum type="arabicPeriod"/>
            </a:pPr>
            <a:r>
              <a:rPr lang="en-GB" altLang="en-US" sz="1800" dirty="0"/>
              <a:t> </a:t>
            </a:r>
            <a:r>
              <a:rPr lang="en-GB" altLang="en-US" sz="1800" dirty="0">
                <a:solidFill>
                  <a:srgbClr val="0000CC"/>
                </a:solidFill>
              </a:rPr>
              <a:t>Alert others </a:t>
            </a:r>
          </a:p>
          <a:p>
            <a:pPr marL="971550" lvl="2" indent="-171450" eaLnBrk="1" hangingPunct="1">
              <a:spcBef>
                <a:spcPts val="600"/>
              </a:spcBef>
              <a:spcAft>
                <a:spcPts val="0"/>
              </a:spcAft>
            </a:pPr>
            <a:r>
              <a:rPr lang="en-GB" altLang="en-US" sz="1800" dirty="0"/>
              <a:t>Activate the nearest fire alarm</a:t>
            </a:r>
          </a:p>
          <a:p>
            <a:pPr marL="971550" lvl="2" indent="-171450" eaLnBrk="1" hangingPunct="1">
              <a:spcBef>
                <a:spcPts val="600"/>
              </a:spcBef>
              <a:spcAft>
                <a:spcPts val="0"/>
              </a:spcAft>
            </a:pPr>
            <a:r>
              <a:rPr lang="en-GB" altLang="en-US" sz="1800" dirty="0"/>
              <a:t>Call the DESY emergency services. </a:t>
            </a:r>
            <a:br>
              <a:rPr lang="en-GB" altLang="en-US" sz="1800" dirty="0"/>
            </a:br>
            <a:r>
              <a:rPr lang="en-GB" altLang="en-US" sz="1800" dirty="0"/>
              <a:t>Tel.: 2500. They will inform the fire brigade.</a:t>
            </a:r>
          </a:p>
          <a:p>
            <a:pPr lvl="1" indent="-342900" eaLnBrk="1" hangingPunct="1">
              <a:spcBef>
                <a:spcPts val="600"/>
              </a:spcBef>
              <a:spcAft>
                <a:spcPts val="0"/>
              </a:spcAft>
              <a:buFont typeface="+mj-lt"/>
              <a:buAutoNum type="arabicPeriod"/>
            </a:pPr>
            <a:r>
              <a:rPr lang="en-US" altLang="en-US" sz="1800" dirty="0">
                <a:solidFill>
                  <a:srgbClr val="0000CC"/>
                </a:solidFill>
              </a:rPr>
              <a:t>Evacuate the building</a:t>
            </a:r>
            <a:endParaRPr lang="en-US" altLang="en-US" sz="1800" dirty="0"/>
          </a:p>
          <a:p>
            <a:pPr marL="971550" lvl="2" indent="-171450" eaLnBrk="1" hangingPunct="1">
              <a:spcBef>
                <a:spcPts val="400"/>
              </a:spcBef>
              <a:spcAft>
                <a:spcPts val="0"/>
              </a:spcAft>
            </a:pPr>
            <a:r>
              <a:rPr lang="en-US" altLang="en-US" sz="1800" dirty="0"/>
              <a:t>Follow the emergency exit signs and proceed to the meeting point.</a:t>
            </a:r>
          </a:p>
          <a:p>
            <a:pPr marL="971550" lvl="2" indent="-171450" eaLnBrk="1" hangingPunct="1">
              <a:spcBef>
                <a:spcPts val="400"/>
              </a:spcBef>
              <a:spcAft>
                <a:spcPts val="0"/>
              </a:spcAft>
            </a:pPr>
            <a:r>
              <a:rPr lang="en-GB" altLang="en-US" sz="1800" dirty="0"/>
              <a:t>Don’t use the elevator – danger of power failure.</a:t>
            </a:r>
          </a:p>
          <a:p>
            <a:pPr marL="971550" lvl="2" indent="-171450" eaLnBrk="1" hangingPunct="1">
              <a:spcBef>
                <a:spcPts val="400"/>
              </a:spcBef>
              <a:spcAft>
                <a:spcPts val="0"/>
              </a:spcAft>
            </a:pPr>
            <a:r>
              <a:rPr lang="en-GB" altLang="en-US" sz="1800" dirty="0"/>
              <a:t>Help anyone in danger.</a:t>
            </a:r>
          </a:p>
          <a:p>
            <a:pPr marL="971550" lvl="2" indent="-171450" eaLnBrk="1" hangingPunct="1">
              <a:spcBef>
                <a:spcPts val="400"/>
              </a:spcBef>
              <a:spcAft>
                <a:spcPts val="0"/>
              </a:spcAft>
            </a:pPr>
            <a:r>
              <a:rPr lang="en-GB" altLang="en-US" sz="1800" dirty="0"/>
              <a:t>Close doors. </a:t>
            </a:r>
          </a:p>
          <a:p>
            <a:pPr lvl="1" indent="-342900" eaLnBrk="1" hangingPunct="1">
              <a:spcBef>
                <a:spcPts val="600"/>
              </a:spcBef>
              <a:spcAft>
                <a:spcPts val="0"/>
              </a:spcAft>
              <a:buFont typeface="+mj-lt"/>
              <a:buAutoNum type="arabicPeriod"/>
            </a:pPr>
            <a:r>
              <a:rPr lang="de-DE" sz="1800" dirty="0">
                <a:solidFill>
                  <a:srgbClr val="0000CC"/>
                </a:solidFill>
              </a:rPr>
              <a:t>Try to extinguish the fire</a:t>
            </a:r>
          </a:p>
          <a:p>
            <a:pPr marL="1085850" lvl="2" eaLnBrk="1" hangingPunct="1">
              <a:spcBef>
                <a:spcPts val="600"/>
              </a:spcBef>
              <a:spcAft>
                <a:spcPts val="0"/>
              </a:spcAft>
            </a:pPr>
            <a:r>
              <a:rPr lang="de-DE" sz="1800" dirty="0"/>
              <a:t>Use a fire extinguisher if possible. You should not put yourself in any danger.  </a:t>
            </a:r>
          </a:p>
        </p:txBody>
      </p:sp>
      <p:sp>
        <p:nvSpPr>
          <p:cNvPr id="16" name="TextBox 15"/>
          <p:cNvSpPr txBox="1"/>
          <p:nvPr/>
        </p:nvSpPr>
        <p:spPr>
          <a:xfrm>
            <a:off x="4746424" y="3894801"/>
            <a:ext cx="3844613" cy="584775"/>
          </a:xfrm>
          <a:prstGeom prst="rect">
            <a:avLst/>
          </a:prstGeom>
          <a:noFill/>
        </p:spPr>
        <p:txBody>
          <a:bodyPr wrap="square" rtlCol="0">
            <a:spAutoFit/>
          </a:bodyPr>
          <a:lstStyle/>
          <a:p>
            <a:endParaRPr lang="de-DE" dirty="0">
              <a:latin typeface="+mn-lt"/>
            </a:endParaRPr>
          </a:p>
        </p:txBody>
      </p:sp>
      <p:grpSp>
        <p:nvGrpSpPr>
          <p:cNvPr id="45" name="Group 44"/>
          <p:cNvGrpSpPr/>
          <p:nvPr/>
        </p:nvGrpSpPr>
        <p:grpSpPr>
          <a:xfrm>
            <a:off x="5976507" y="3344736"/>
            <a:ext cx="2592288" cy="2411900"/>
            <a:chOff x="1618332" y="3706762"/>
            <a:chExt cx="2592288" cy="2411900"/>
          </a:xfrm>
        </p:grpSpPr>
        <p:pic>
          <p:nvPicPr>
            <p:cNvPr id="5" name="Picture 4"/>
            <p:cNvPicPr>
              <a:picLocks noChangeAspect="1"/>
            </p:cNvPicPr>
            <p:nvPr/>
          </p:nvPicPr>
          <p:blipFill>
            <a:blip r:embed="rId3"/>
            <a:stretch>
              <a:fillRect/>
            </a:stretch>
          </p:blipFill>
          <p:spPr>
            <a:xfrm>
              <a:off x="1618332" y="3706762"/>
              <a:ext cx="2592288" cy="2411900"/>
            </a:xfrm>
            <a:prstGeom prst="rect">
              <a:avLst/>
            </a:prstGeom>
          </p:spPr>
        </p:pic>
        <p:sp>
          <p:nvSpPr>
            <p:cNvPr id="6" name="Oval 5"/>
            <p:cNvSpPr/>
            <p:nvPr/>
          </p:nvSpPr>
          <p:spPr bwMode="auto">
            <a:xfrm>
              <a:off x="3037531" y="5661025"/>
              <a:ext cx="304113" cy="266147"/>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pic>
          <p:nvPicPr>
            <p:cNvPr id="7" name="Picture 6"/>
            <p:cNvPicPr>
              <a:picLocks noChangeAspect="1"/>
            </p:cNvPicPr>
            <p:nvPr/>
          </p:nvPicPr>
          <p:blipFill>
            <a:blip r:embed="rId4"/>
            <a:stretch>
              <a:fillRect/>
            </a:stretch>
          </p:blipFill>
          <p:spPr>
            <a:xfrm>
              <a:off x="2378617" y="3760751"/>
              <a:ext cx="336232" cy="359432"/>
            </a:xfrm>
            <a:prstGeom prst="rect">
              <a:avLst/>
            </a:prstGeom>
          </p:spPr>
        </p:pic>
        <p:cxnSp>
          <p:nvCxnSpPr>
            <p:cNvPr id="9" name="Straight Connector 8"/>
            <p:cNvCxnSpPr>
              <a:stCxn id="7" idx="2"/>
              <a:endCxn id="11" idx="4"/>
            </p:cNvCxnSpPr>
            <p:nvPr/>
          </p:nvCxnSpPr>
          <p:spPr bwMode="auto">
            <a:xfrm>
              <a:off x="2546733" y="4120183"/>
              <a:ext cx="26597" cy="261774"/>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1" name="Oval 10"/>
            <p:cNvSpPr/>
            <p:nvPr/>
          </p:nvSpPr>
          <p:spPr bwMode="auto">
            <a:xfrm>
              <a:off x="2530674" y="4302482"/>
              <a:ext cx="85313" cy="7947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cxnSp>
          <p:nvCxnSpPr>
            <p:cNvPr id="18" name="Straight Arrow Connector 17"/>
            <p:cNvCxnSpPr/>
            <p:nvPr/>
          </p:nvCxnSpPr>
          <p:spPr bwMode="auto">
            <a:xfrm flipV="1">
              <a:off x="3240273" y="5385609"/>
              <a:ext cx="0" cy="21662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5" name="Straight Arrow Connector 24"/>
            <p:cNvCxnSpPr/>
            <p:nvPr/>
          </p:nvCxnSpPr>
          <p:spPr bwMode="auto">
            <a:xfrm flipH="1" flipV="1">
              <a:off x="3170147" y="5006515"/>
              <a:ext cx="55716" cy="28301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7" name="Straight Arrow Connector 26"/>
            <p:cNvCxnSpPr/>
            <p:nvPr/>
          </p:nvCxnSpPr>
          <p:spPr bwMode="auto">
            <a:xfrm flipH="1" flipV="1">
              <a:off x="3037531" y="4681577"/>
              <a:ext cx="114043" cy="23113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9" name="Straight Arrow Connector 28"/>
            <p:cNvCxnSpPr/>
            <p:nvPr/>
          </p:nvCxnSpPr>
          <p:spPr bwMode="auto">
            <a:xfrm flipH="1" flipV="1">
              <a:off x="2720746" y="4284733"/>
              <a:ext cx="193730" cy="23437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46" name="Group 45"/>
          <p:cNvGrpSpPr/>
          <p:nvPr/>
        </p:nvGrpSpPr>
        <p:grpSpPr>
          <a:xfrm>
            <a:off x="5647058" y="893129"/>
            <a:ext cx="3199137" cy="2237035"/>
            <a:chOff x="4894799" y="3781177"/>
            <a:chExt cx="3199137" cy="2237035"/>
          </a:xfrm>
        </p:grpSpPr>
        <p:pic>
          <p:nvPicPr>
            <p:cNvPr id="3" name="Picture 2"/>
            <p:cNvPicPr>
              <a:picLocks noChangeAspect="1"/>
            </p:cNvPicPr>
            <p:nvPr/>
          </p:nvPicPr>
          <p:blipFill>
            <a:blip r:embed="rId5"/>
            <a:stretch>
              <a:fillRect/>
            </a:stretch>
          </p:blipFill>
          <p:spPr>
            <a:xfrm>
              <a:off x="4894799" y="3781177"/>
              <a:ext cx="3199137" cy="2237035"/>
            </a:xfrm>
            <a:prstGeom prst="rect">
              <a:avLst/>
            </a:prstGeom>
          </p:spPr>
        </p:pic>
        <p:sp>
          <p:nvSpPr>
            <p:cNvPr id="4" name="Oval 3"/>
            <p:cNvSpPr/>
            <p:nvPr/>
          </p:nvSpPr>
          <p:spPr bwMode="auto">
            <a:xfrm>
              <a:off x="6660232" y="4698406"/>
              <a:ext cx="351542" cy="324938"/>
            </a:xfrm>
            <a:prstGeom prst="ellipse">
              <a:avLst/>
            </a:pr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2732" y="4001357"/>
              <a:ext cx="311395" cy="311395"/>
            </a:xfrm>
            <a:prstGeom prst="rect">
              <a:avLst/>
            </a:prstGeom>
          </p:spPr>
        </p:pic>
        <p:cxnSp>
          <p:nvCxnSpPr>
            <p:cNvPr id="12" name="Straight Connector 11"/>
            <p:cNvCxnSpPr/>
            <p:nvPr/>
          </p:nvCxnSpPr>
          <p:spPr bwMode="auto">
            <a:xfrm>
              <a:off x="5578070" y="4305941"/>
              <a:ext cx="146058" cy="491211"/>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3" name="Oval 12"/>
            <p:cNvSpPr/>
            <p:nvPr/>
          </p:nvSpPr>
          <p:spPr bwMode="auto">
            <a:xfrm>
              <a:off x="5662249" y="4752902"/>
              <a:ext cx="92969" cy="62515"/>
            </a:xfrm>
            <a:prstGeom prst="ellipse">
              <a:avLst/>
            </a:prstGeom>
            <a:solidFill>
              <a:schemeClr val="tx1"/>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cxnSp>
          <p:nvCxnSpPr>
            <p:cNvPr id="28" name="Straight Connector 27"/>
            <p:cNvCxnSpPr/>
            <p:nvPr/>
          </p:nvCxnSpPr>
          <p:spPr bwMode="auto">
            <a:xfrm flipH="1">
              <a:off x="6444209" y="4691847"/>
              <a:ext cx="78459" cy="23113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Arrow Connector 31"/>
            <p:cNvCxnSpPr/>
            <p:nvPr/>
          </p:nvCxnSpPr>
          <p:spPr bwMode="auto">
            <a:xfrm flipH="1" flipV="1">
              <a:off x="6306645" y="4840590"/>
              <a:ext cx="131412" cy="823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8" name="Straight Arrow Connector 37"/>
            <p:cNvCxnSpPr/>
            <p:nvPr/>
          </p:nvCxnSpPr>
          <p:spPr bwMode="auto">
            <a:xfrm flipH="1" flipV="1">
              <a:off x="6034008" y="4625889"/>
              <a:ext cx="219099" cy="16967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0" name="Straight Arrow Connector 39"/>
            <p:cNvCxnSpPr/>
            <p:nvPr/>
          </p:nvCxnSpPr>
          <p:spPr bwMode="auto">
            <a:xfrm flipH="1">
              <a:off x="5755218" y="4593200"/>
              <a:ext cx="148375" cy="10520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2" name="Straight Connector 41"/>
            <p:cNvCxnSpPr/>
            <p:nvPr/>
          </p:nvCxnSpPr>
          <p:spPr bwMode="auto">
            <a:xfrm>
              <a:off x="5889466" y="4599894"/>
              <a:ext cx="85233" cy="16344"/>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47" name="Rectangle 46"/>
          <p:cNvSpPr/>
          <p:nvPr/>
        </p:nvSpPr>
        <p:spPr>
          <a:xfrm>
            <a:off x="5647058" y="293569"/>
            <a:ext cx="3275732" cy="646331"/>
          </a:xfrm>
          <a:prstGeom prst="rect">
            <a:avLst/>
          </a:prstGeom>
        </p:spPr>
        <p:txBody>
          <a:bodyPr wrap="square">
            <a:spAutoFit/>
          </a:bodyPr>
          <a:lstStyle/>
          <a:p>
            <a:pPr algn="ctr"/>
            <a:r>
              <a:rPr lang="en-US" sz="1800" dirty="0"/>
              <a:t>Locations of </a:t>
            </a:r>
            <a:r>
              <a:rPr lang="en-US" sz="1800" b="1" dirty="0"/>
              <a:t>emergency meeting points</a:t>
            </a:r>
            <a:r>
              <a:rPr lang="en-US" sz="1800" dirty="0"/>
              <a:t>:</a:t>
            </a:r>
            <a:endParaRPr lang="en-GB" sz="1800" dirty="0"/>
          </a:p>
        </p:txBody>
      </p:sp>
      <p:sp>
        <p:nvSpPr>
          <p:cNvPr id="2" name="TextBox 1"/>
          <p:cNvSpPr txBox="1"/>
          <p:nvPr/>
        </p:nvSpPr>
        <p:spPr>
          <a:xfrm>
            <a:off x="5860128" y="5696861"/>
            <a:ext cx="2825046" cy="461665"/>
          </a:xfrm>
          <a:prstGeom prst="rect">
            <a:avLst/>
          </a:prstGeom>
          <a:noFill/>
        </p:spPr>
        <p:txBody>
          <a:bodyPr wrap="square" rtlCol="0">
            <a:spAutoFit/>
          </a:bodyPr>
          <a:lstStyle/>
          <a:p>
            <a:pPr algn="ctr"/>
            <a:r>
              <a:rPr lang="en-GB" sz="1200" dirty="0"/>
              <a:t>For building 48e: in front of the FLASH hall, at the end of the PETRA III hall</a:t>
            </a:r>
          </a:p>
        </p:txBody>
      </p:sp>
      <p:sp>
        <p:nvSpPr>
          <p:cNvPr id="30" name="TextBox 29"/>
          <p:cNvSpPr txBox="1"/>
          <p:nvPr/>
        </p:nvSpPr>
        <p:spPr>
          <a:xfrm>
            <a:off x="6021785" y="3069591"/>
            <a:ext cx="2605200" cy="276999"/>
          </a:xfrm>
          <a:prstGeom prst="rect">
            <a:avLst/>
          </a:prstGeom>
          <a:noFill/>
        </p:spPr>
        <p:txBody>
          <a:bodyPr wrap="none" rtlCol="0">
            <a:spAutoFit/>
          </a:bodyPr>
          <a:lstStyle/>
          <a:p>
            <a:r>
              <a:rPr lang="en-GB" sz="1200" dirty="0"/>
              <a:t>For building 15: next to building 30c</a:t>
            </a:r>
          </a:p>
        </p:txBody>
      </p:sp>
    </p:spTree>
    <p:extLst>
      <p:ext uri="{BB962C8B-B14F-4D97-AF65-F5344CB8AC3E}">
        <p14:creationId xmlns:p14="http://schemas.microsoft.com/office/powerpoint/2010/main" val="36838567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p:cNvSpPr>
            <a:spLocks noGrp="1"/>
          </p:cNvSpPr>
          <p:nvPr>
            <p:ph type="sldNum" sz="quarter" idx="11"/>
          </p:nvPr>
        </p:nvSpPr>
        <p:spPr>
          <a:xfrm>
            <a:off x="152400" y="6375400"/>
            <a:ext cx="531168" cy="228600"/>
          </a:xfrm>
          <a:noFill/>
        </p:spPr>
        <p:txBody>
          <a:bodyPr/>
          <a:lstStyle/>
          <a:p>
            <a:fld id="{E0A06792-29F5-49CD-8821-0EB46D361ABA}" type="slidenum">
              <a:rPr lang="de-DE" sz="1200" smtClean="0"/>
              <a:pPr/>
              <a:t>11</a:t>
            </a:fld>
            <a:r>
              <a:rPr lang="de-DE" sz="1200" dirty="0"/>
              <a:t> / 24</a:t>
            </a:r>
          </a:p>
        </p:txBody>
      </p:sp>
      <p:sp>
        <p:nvSpPr>
          <p:cNvPr id="22531" name="Rectangle 2"/>
          <p:cNvSpPr>
            <a:spLocks noGrp="1" noChangeArrowheads="1"/>
          </p:cNvSpPr>
          <p:nvPr>
            <p:ph type="title"/>
          </p:nvPr>
        </p:nvSpPr>
        <p:spPr>
          <a:xfrm>
            <a:off x="421001" y="225226"/>
            <a:ext cx="8153400" cy="762000"/>
          </a:xfrm>
        </p:spPr>
        <p:txBody>
          <a:bodyPr/>
          <a:lstStyle/>
          <a:p>
            <a:pPr eaLnBrk="1" hangingPunct="1"/>
            <a:r>
              <a:rPr lang="de-DE" dirty="0"/>
              <a:t>Medical emergencies / Accidents</a:t>
            </a:r>
            <a:endParaRPr lang="en-US" dirty="0"/>
          </a:p>
        </p:txBody>
      </p:sp>
      <p:sp>
        <p:nvSpPr>
          <p:cNvPr id="21508" name="Rectangle 3"/>
          <p:cNvSpPr>
            <a:spLocks noGrp="1" noChangeArrowheads="1"/>
          </p:cNvSpPr>
          <p:nvPr>
            <p:ph type="body" idx="1"/>
          </p:nvPr>
        </p:nvSpPr>
        <p:spPr>
          <a:xfrm>
            <a:off x="417984" y="908720"/>
            <a:ext cx="7921625" cy="4968552"/>
          </a:xfrm>
        </p:spPr>
        <p:txBody>
          <a:bodyPr/>
          <a:lstStyle/>
          <a:p>
            <a:pPr marL="0" indent="0" eaLnBrk="1" hangingPunct="1">
              <a:spcBef>
                <a:spcPts val="600"/>
              </a:spcBef>
              <a:spcAft>
                <a:spcPts val="600"/>
              </a:spcAft>
              <a:buNone/>
            </a:pPr>
            <a:r>
              <a:rPr lang="en-GB" altLang="en-US" sz="1800" dirty="0"/>
              <a:t>In the event of a </a:t>
            </a:r>
            <a:r>
              <a:rPr lang="en-GB" altLang="en-US" sz="1800" b="1" dirty="0"/>
              <a:t>serious accident</a:t>
            </a:r>
            <a:r>
              <a:rPr lang="en-GB" altLang="en-US" sz="1800" dirty="0"/>
              <a:t>:</a:t>
            </a:r>
          </a:p>
          <a:p>
            <a:pPr lvl="1" eaLnBrk="1" hangingPunct="1">
              <a:spcBef>
                <a:spcPts val="600"/>
              </a:spcBef>
              <a:spcAft>
                <a:spcPts val="600"/>
              </a:spcAft>
              <a:buFont typeface="+mj-lt"/>
              <a:buAutoNum type="arabicPeriod"/>
            </a:pPr>
            <a:r>
              <a:rPr lang="en-GB" altLang="en-US" sz="1800" dirty="0"/>
              <a:t>Report the accident immediately: call the DESY emergency services (</a:t>
            </a:r>
            <a:r>
              <a:rPr lang="en-GB" altLang="en-US" sz="1800" dirty="0" err="1"/>
              <a:t>tel</a:t>
            </a:r>
            <a:r>
              <a:rPr lang="en-GB" altLang="en-US" sz="1800" dirty="0"/>
              <a:t>: </a:t>
            </a:r>
            <a:r>
              <a:rPr lang="en-GB" altLang="en-US" sz="1800" b="1" dirty="0"/>
              <a:t>2500</a:t>
            </a:r>
            <a:r>
              <a:rPr lang="en-GB" altLang="en-US" sz="1800" dirty="0"/>
              <a:t>) using a phone in the SPC facility or at the beamlines.</a:t>
            </a:r>
          </a:p>
          <a:p>
            <a:pPr lvl="1" eaLnBrk="1" hangingPunct="1">
              <a:spcBef>
                <a:spcPts val="600"/>
              </a:spcBef>
              <a:spcAft>
                <a:spcPts val="600"/>
              </a:spcAft>
              <a:buFont typeface="+mj-lt"/>
              <a:buAutoNum type="arabicPeriod"/>
            </a:pPr>
            <a:r>
              <a:rPr lang="en-GB" altLang="en-US" sz="1800" dirty="0"/>
              <a:t>Secure the area and administer first aid to any injured people. </a:t>
            </a:r>
          </a:p>
          <a:p>
            <a:pPr marL="111125" indent="-111125">
              <a:defRPr/>
            </a:pPr>
            <a:endParaRPr lang="en-US" sz="1800" dirty="0"/>
          </a:p>
          <a:p>
            <a:pPr marL="111125" indent="-111125">
              <a:defRPr/>
            </a:pPr>
            <a:r>
              <a:rPr lang="en-US" sz="1800" dirty="0">
                <a:solidFill>
                  <a:srgbClr val="0000CC"/>
                </a:solidFill>
              </a:rPr>
              <a:t>First aid kits </a:t>
            </a:r>
            <a:r>
              <a:rPr lang="en-US" sz="1800" dirty="0"/>
              <a:t>are available. Please inform a member of staff if you use any items so that they can be replaced.</a:t>
            </a:r>
          </a:p>
          <a:p>
            <a:pPr marL="111125" indent="-111125">
              <a:defRPr/>
            </a:pPr>
            <a:endParaRPr lang="en-US" sz="1800" dirty="0">
              <a:solidFill>
                <a:srgbClr val="0000CC"/>
              </a:solidFill>
            </a:endParaRPr>
          </a:p>
          <a:p>
            <a:pPr marL="111125" indent="-111125">
              <a:defRPr/>
            </a:pPr>
            <a:r>
              <a:rPr lang="de-DE" sz="1800" dirty="0">
                <a:solidFill>
                  <a:srgbClr val="0000CC"/>
                </a:solidFill>
              </a:rPr>
              <a:t>First aid helpers</a:t>
            </a:r>
            <a:r>
              <a:rPr lang="de-DE" sz="1800" dirty="0"/>
              <a:t> are identified on the door of each floor.</a:t>
            </a:r>
          </a:p>
          <a:p>
            <a:pPr marL="111125" lvl="1" indent="-111125">
              <a:buFontTx/>
              <a:buChar char="•"/>
              <a:defRPr/>
            </a:pPr>
            <a:endParaRPr lang="de-DE" sz="1800" dirty="0"/>
          </a:p>
          <a:p>
            <a:pPr marL="111125" lvl="1" indent="-111125">
              <a:buFontTx/>
              <a:buChar char="•"/>
              <a:defRPr/>
            </a:pPr>
            <a:r>
              <a:rPr lang="de-DE" sz="1800" dirty="0">
                <a:solidFill>
                  <a:srgbClr val="0000CC"/>
                </a:solidFill>
              </a:rPr>
              <a:t>Report any accident </a:t>
            </a:r>
            <a:r>
              <a:rPr lang="de-DE" sz="1800" dirty="0"/>
              <a:t>in or around the laboratories to your local beamline contact or a member of staff in the SPC facility so we can record the incident and follow up.</a:t>
            </a:r>
          </a:p>
        </p:txBody>
      </p:sp>
      <p:sp>
        <p:nvSpPr>
          <p:cNvPr id="22533" name="Rectangle 12"/>
          <p:cNvSpPr>
            <a:spLocks noChangeArrowheads="1"/>
          </p:cNvSpPr>
          <p:nvPr/>
        </p:nvSpPr>
        <p:spPr bwMode="auto">
          <a:xfrm>
            <a:off x="979488" y="3700463"/>
            <a:ext cx="641350" cy="396875"/>
          </a:xfrm>
          <a:prstGeom prst="rect">
            <a:avLst/>
          </a:prstGeom>
          <a:noFill/>
          <a:ln w="9525">
            <a:noFill/>
            <a:miter lim="800000"/>
            <a:headEnd/>
            <a:tailEnd/>
          </a:ln>
        </p:spPr>
        <p:txBody>
          <a:bodyPr wrap="none">
            <a:spAutoFit/>
          </a:bodyPr>
          <a:lstStyle/>
          <a:p>
            <a:pPr lvl="1" eaLnBrk="0" hangingPunct="0"/>
            <a:endParaRPr lang="en-GB" sz="2000" i="1"/>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4"/>
          <p:cNvSpPr>
            <a:spLocks noGrp="1"/>
          </p:cNvSpPr>
          <p:nvPr>
            <p:ph type="sldNum" sz="quarter" idx="11"/>
          </p:nvPr>
        </p:nvSpPr>
        <p:spPr>
          <a:xfrm>
            <a:off x="152400" y="6375400"/>
            <a:ext cx="603176" cy="228600"/>
          </a:xfrm>
          <a:noFill/>
        </p:spPr>
        <p:txBody>
          <a:bodyPr/>
          <a:lstStyle/>
          <a:p>
            <a:fld id="{536E6FBA-20C9-4DC3-A2EE-DCC1341D3924}" type="slidenum">
              <a:rPr lang="de-DE" sz="1200" smtClean="0"/>
              <a:pPr/>
              <a:t>12</a:t>
            </a:fld>
            <a:r>
              <a:rPr lang="de-DE" sz="1200" dirty="0"/>
              <a:t> / 24</a:t>
            </a:r>
          </a:p>
          <a:p>
            <a:endParaRPr lang="de-DE" dirty="0"/>
          </a:p>
        </p:txBody>
      </p:sp>
      <p:sp>
        <p:nvSpPr>
          <p:cNvPr id="19459" name="Rectangle 2"/>
          <p:cNvSpPr>
            <a:spLocks noGrp="1" noChangeArrowheads="1"/>
          </p:cNvSpPr>
          <p:nvPr>
            <p:ph type="title"/>
          </p:nvPr>
        </p:nvSpPr>
        <p:spPr>
          <a:xfrm>
            <a:off x="357261" y="262229"/>
            <a:ext cx="8153400" cy="1035968"/>
          </a:xfrm>
        </p:spPr>
        <p:txBody>
          <a:bodyPr/>
          <a:lstStyle/>
          <a:p>
            <a:pPr eaLnBrk="1" hangingPunct="1"/>
            <a:r>
              <a:rPr lang="en-GB" dirty="0"/>
              <a:t>Laboratory safety rules</a:t>
            </a:r>
          </a:p>
        </p:txBody>
      </p:sp>
      <p:sp>
        <p:nvSpPr>
          <p:cNvPr id="19460" name="Rectangle 3"/>
          <p:cNvSpPr>
            <a:spLocks noGrp="1" noChangeArrowheads="1"/>
          </p:cNvSpPr>
          <p:nvPr>
            <p:ph type="body" idx="1"/>
          </p:nvPr>
        </p:nvSpPr>
        <p:spPr>
          <a:xfrm>
            <a:off x="323528" y="836712"/>
            <a:ext cx="8431213" cy="1944216"/>
          </a:xfrm>
        </p:spPr>
        <p:txBody>
          <a:bodyPr/>
          <a:lstStyle/>
          <a:p>
            <a:pPr marL="171450" indent="-171450" eaLnBrk="1" hangingPunct="1">
              <a:spcBef>
                <a:spcPts val="600"/>
              </a:spcBef>
              <a:spcAft>
                <a:spcPts val="600"/>
              </a:spcAft>
            </a:pPr>
            <a:endParaRPr lang="en-GB" sz="1600" dirty="0">
              <a:solidFill>
                <a:srgbClr val="0000CC"/>
              </a:solidFill>
            </a:endParaRPr>
          </a:p>
          <a:p>
            <a:pPr marL="171450" indent="-171450" eaLnBrk="1" hangingPunct="1">
              <a:spcBef>
                <a:spcPts val="600"/>
              </a:spcBef>
              <a:spcAft>
                <a:spcPts val="600"/>
              </a:spcAft>
            </a:pPr>
            <a:endParaRPr lang="en-GB" sz="1600" dirty="0">
              <a:solidFill>
                <a:srgbClr val="0000CC"/>
              </a:solidFill>
            </a:endParaRPr>
          </a:p>
          <a:p>
            <a:pPr marL="171450" indent="-171450" eaLnBrk="1" hangingPunct="1">
              <a:spcBef>
                <a:spcPts val="600"/>
              </a:spcBef>
              <a:spcAft>
                <a:spcPts val="600"/>
              </a:spcAft>
            </a:pPr>
            <a:endParaRPr lang="en-GB" sz="1600" dirty="0">
              <a:solidFill>
                <a:srgbClr val="0000CC"/>
              </a:solidFill>
            </a:endParaRPr>
          </a:p>
          <a:p>
            <a:pPr marL="171450" indent="-171450" eaLnBrk="1" hangingPunct="1">
              <a:spcBef>
                <a:spcPts val="600"/>
              </a:spcBef>
              <a:spcAft>
                <a:spcPts val="600"/>
              </a:spcAft>
            </a:pPr>
            <a:endParaRPr lang="en-GB" sz="1600" dirty="0">
              <a:solidFill>
                <a:srgbClr val="0000CC"/>
              </a:solidFill>
            </a:endParaRPr>
          </a:p>
          <a:p>
            <a:pPr marL="171450" indent="-171450" eaLnBrk="1" hangingPunct="1">
              <a:spcBef>
                <a:spcPts val="600"/>
              </a:spcBef>
              <a:spcAft>
                <a:spcPts val="600"/>
              </a:spcAft>
            </a:pPr>
            <a:endParaRPr lang="en-GB" sz="1600" dirty="0">
              <a:solidFill>
                <a:srgbClr val="0000CC"/>
              </a:solidFill>
            </a:endParaRPr>
          </a:p>
          <a:p>
            <a:pPr marL="171450" indent="-171450" eaLnBrk="1" hangingPunct="1">
              <a:spcBef>
                <a:spcPts val="400"/>
              </a:spcBef>
              <a:spcAft>
                <a:spcPts val="400"/>
              </a:spcAft>
            </a:pPr>
            <a:r>
              <a:rPr lang="en-GB" sz="1600" dirty="0">
                <a:solidFill>
                  <a:schemeClr val="bg1">
                    <a:lumMod val="10000"/>
                  </a:schemeClr>
                </a:solidFill>
              </a:rPr>
              <a:t>Coats, bags and luggage must be stored in the lockers available in the main corridor in building 48e. </a:t>
            </a:r>
          </a:p>
          <a:p>
            <a:pPr marL="171450" indent="-171450" eaLnBrk="1" hangingPunct="1">
              <a:spcBef>
                <a:spcPts val="0"/>
              </a:spcBef>
              <a:spcAft>
                <a:spcPts val="0"/>
              </a:spcAft>
            </a:pPr>
            <a:r>
              <a:rPr lang="en-GB" sz="1600" dirty="0">
                <a:solidFill>
                  <a:schemeClr val="bg1">
                    <a:lumMod val="10000"/>
                  </a:schemeClr>
                </a:solidFill>
              </a:rPr>
              <a:t>Wear</a:t>
            </a:r>
            <a:r>
              <a:rPr lang="en-GB" sz="1600" dirty="0">
                <a:solidFill>
                  <a:srgbClr val="0000CC"/>
                </a:solidFill>
              </a:rPr>
              <a:t> closed shoes</a:t>
            </a:r>
            <a:r>
              <a:rPr lang="en-GB" sz="1600" dirty="0"/>
              <a:t>.</a:t>
            </a:r>
          </a:p>
          <a:p>
            <a:pPr marL="171450" indent="-171450" eaLnBrk="1" hangingPunct="1">
              <a:spcBef>
                <a:spcPts val="600"/>
              </a:spcBef>
              <a:spcAft>
                <a:spcPts val="600"/>
              </a:spcAft>
            </a:pPr>
            <a:endParaRPr lang="en-GB" sz="1600" dirty="0">
              <a:solidFill>
                <a:srgbClr val="0000CC"/>
              </a:solidFill>
            </a:endParaRPr>
          </a:p>
          <a:p>
            <a:pPr marL="171450" indent="-171450" eaLnBrk="1" hangingPunct="1">
              <a:spcBef>
                <a:spcPts val="600"/>
              </a:spcBef>
              <a:spcAft>
                <a:spcPts val="600"/>
              </a:spcAft>
            </a:pPr>
            <a:endParaRPr lang="en-GB" sz="1600" dirty="0">
              <a:solidFill>
                <a:srgbClr val="0000CC"/>
              </a:solidFill>
            </a:endParaRPr>
          </a:p>
          <a:p>
            <a:pPr marL="171450" indent="-171450" eaLnBrk="1" hangingPunct="1">
              <a:spcBef>
                <a:spcPts val="600"/>
              </a:spcBef>
              <a:spcAft>
                <a:spcPts val="600"/>
              </a:spcAft>
            </a:pPr>
            <a:endParaRPr lang="en-GB" sz="1600" dirty="0">
              <a:solidFill>
                <a:srgbClr val="0000CC"/>
              </a:solidFill>
            </a:endParaRPr>
          </a:p>
        </p:txBody>
      </p:sp>
      <p:pic>
        <p:nvPicPr>
          <p:cNvPr id="8" name="Picture 8" descr="SandalsMust_Page_2_Image_0001"/>
          <p:cNvPicPr>
            <a:picLocks noChangeAspect="1" noChangeArrowheads="1"/>
          </p:cNvPicPr>
          <p:nvPr/>
        </p:nvPicPr>
        <p:blipFill>
          <a:blip r:embed="rId3"/>
          <a:srcRect/>
          <a:stretch>
            <a:fillRect/>
          </a:stretch>
        </p:blipFill>
        <p:spPr bwMode="auto">
          <a:xfrm>
            <a:off x="899592" y="1340768"/>
            <a:ext cx="1152525" cy="1284287"/>
          </a:xfrm>
          <a:prstGeom prst="rect">
            <a:avLst/>
          </a:prstGeom>
          <a:noFill/>
          <a:ln w="9525">
            <a:noFill/>
            <a:miter lim="800000"/>
            <a:headEnd/>
            <a:tailEnd/>
          </a:ln>
        </p:spPr>
      </p:pic>
      <p:pic>
        <p:nvPicPr>
          <p:cNvPr id="9" name="Picture 12"/>
          <p:cNvPicPr>
            <a:picLocks noChangeAspect="1" noChangeArrowheads="1"/>
          </p:cNvPicPr>
          <p:nvPr/>
        </p:nvPicPr>
        <p:blipFill>
          <a:blip r:embed="rId4"/>
          <a:srcRect/>
          <a:stretch>
            <a:fillRect/>
          </a:stretch>
        </p:blipFill>
        <p:spPr bwMode="auto">
          <a:xfrm>
            <a:off x="2771800" y="1196752"/>
            <a:ext cx="861590" cy="1407669"/>
          </a:xfrm>
          <a:prstGeom prst="rect">
            <a:avLst/>
          </a:prstGeom>
          <a:noFill/>
          <a:ln w="9525">
            <a:noFill/>
            <a:miter lim="800000"/>
            <a:headEnd/>
            <a:tailEnd/>
          </a:ln>
        </p:spPr>
      </p:pic>
      <p:grpSp>
        <p:nvGrpSpPr>
          <p:cNvPr id="10" name="Group 11"/>
          <p:cNvGrpSpPr>
            <a:grpSpLocks/>
          </p:cNvGrpSpPr>
          <p:nvPr/>
        </p:nvGrpSpPr>
        <p:grpSpPr bwMode="auto">
          <a:xfrm>
            <a:off x="5493233" y="3319347"/>
            <a:ext cx="1605368" cy="1549813"/>
            <a:chOff x="1161661" y="1905480"/>
            <a:chExt cx="4431323" cy="4572000"/>
          </a:xfrm>
        </p:grpSpPr>
        <p:pic>
          <p:nvPicPr>
            <p:cNvPr id="11" name="Picture 8"/>
            <p:cNvPicPr>
              <a:picLocks noChangeAspect="1"/>
            </p:cNvPicPr>
            <p:nvPr/>
          </p:nvPicPr>
          <p:blipFill>
            <a:blip r:embed="rId5"/>
            <a:srcRect/>
            <a:stretch>
              <a:fillRect/>
            </a:stretch>
          </p:blipFill>
          <p:spPr bwMode="auto">
            <a:xfrm>
              <a:off x="1161661" y="1905480"/>
              <a:ext cx="4431323" cy="4572000"/>
            </a:xfrm>
            <a:prstGeom prst="rect">
              <a:avLst/>
            </a:prstGeom>
            <a:noFill/>
            <a:ln w="9525">
              <a:noFill/>
              <a:miter lim="800000"/>
              <a:headEnd/>
              <a:tailEnd/>
            </a:ln>
          </p:spPr>
        </p:pic>
        <p:pic>
          <p:nvPicPr>
            <p:cNvPr id="12" name="Picture 9" descr="EMBL logo.jpg"/>
            <p:cNvPicPr>
              <a:picLocks noChangeAspect="1"/>
            </p:cNvPicPr>
            <p:nvPr/>
          </p:nvPicPr>
          <p:blipFill>
            <a:blip r:embed="rId6"/>
            <a:srcRect l="59053"/>
            <a:stretch>
              <a:fillRect/>
            </a:stretch>
          </p:blipFill>
          <p:spPr bwMode="auto">
            <a:xfrm>
              <a:off x="3808109" y="3476789"/>
              <a:ext cx="219478" cy="228601"/>
            </a:xfrm>
            <a:prstGeom prst="rect">
              <a:avLst/>
            </a:prstGeom>
            <a:noFill/>
            <a:ln w="9525">
              <a:noFill/>
              <a:miter lim="800000"/>
              <a:headEnd/>
              <a:tailEnd/>
            </a:ln>
          </p:spPr>
        </p:pic>
      </p:grpSp>
      <p:sp>
        <p:nvSpPr>
          <p:cNvPr id="13" name="Rectangle 12"/>
          <p:cNvSpPr/>
          <p:nvPr/>
        </p:nvSpPr>
        <p:spPr>
          <a:xfrm>
            <a:off x="6620478" y="4231199"/>
            <a:ext cx="595035" cy="584775"/>
          </a:xfrm>
          <a:prstGeom prst="rect">
            <a:avLst/>
          </a:prstGeom>
        </p:spPr>
        <p:txBody>
          <a:bodyPr wrap="none">
            <a:spAutoFit/>
          </a:bodyPr>
          <a:lstStyle/>
          <a:p>
            <a:r>
              <a:rPr lang="en-US" dirty="0"/>
              <a:t>✔</a:t>
            </a:r>
          </a:p>
        </p:txBody>
      </p:sp>
      <p:sp>
        <p:nvSpPr>
          <p:cNvPr id="15" name="Rectangle 3"/>
          <p:cNvSpPr txBox="1">
            <a:spLocks noChangeArrowheads="1"/>
          </p:cNvSpPr>
          <p:nvPr/>
        </p:nvSpPr>
        <p:spPr bwMode="auto">
          <a:xfrm>
            <a:off x="322110" y="3711886"/>
            <a:ext cx="4896544"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171450" marR="0" lvl="0" indent="-171450" algn="l" defTabSz="914400" rtl="0" eaLnBrk="1" fontAlgn="base" latinLnBrk="0" hangingPunct="1">
              <a:lnSpc>
                <a:spcPct val="100000"/>
              </a:lnSpc>
              <a:spcBef>
                <a:spcPts val="600"/>
              </a:spcBef>
              <a:spcAft>
                <a:spcPts val="600"/>
              </a:spcAft>
              <a:buClr>
                <a:schemeClr val="accent1"/>
              </a:buClr>
              <a:buSzTx/>
              <a:buFontTx/>
              <a:buChar char="•"/>
              <a:tabLst/>
              <a:defRPr/>
            </a:pPr>
            <a:r>
              <a:rPr kumimoji="0" lang="en-GB" sz="1600" b="0" i="0" u="none" strike="noStrike" kern="0" cap="none" spc="0" normalizeH="0" baseline="0" noProof="0" dirty="0">
                <a:ln>
                  <a:noFill/>
                </a:ln>
                <a:solidFill>
                  <a:srgbClr val="0000CC"/>
                </a:solidFill>
                <a:effectLst/>
                <a:uLnTx/>
                <a:uFillTx/>
                <a:latin typeface="+mn-lt"/>
                <a:ea typeface="+mn-ea"/>
                <a:cs typeface="+mn-cs"/>
              </a:rPr>
              <a:t>Lab coats </a:t>
            </a:r>
            <a:r>
              <a:rPr kumimoji="0" lang="en-GB" sz="1600" b="0" i="0" u="none" strike="noStrike" kern="0" cap="none" spc="0" normalizeH="0" baseline="0" noProof="0" dirty="0">
                <a:ln>
                  <a:noFill/>
                </a:ln>
                <a:effectLst/>
                <a:uLnTx/>
                <a:uFillTx/>
                <a:latin typeface="+mn-lt"/>
                <a:ea typeface="+mn-ea"/>
                <a:cs typeface="+mn-cs"/>
              </a:rPr>
              <a:t>are</a:t>
            </a:r>
            <a:r>
              <a:rPr kumimoji="0" lang="en-GB" sz="1600" b="0" i="0" u="none" strike="noStrike" kern="0" cap="none" spc="0" normalizeH="0" baseline="0" noProof="0" dirty="0">
                <a:ln>
                  <a:noFill/>
                </a:ln>
                <a:solidFill>
                  <a:srgbClr val="0000CC"/>
                </a:solidFill>
                <a:effectLst/>
                <a:uLnTx/>
                <a:uFillTx/>
                <a:latin typeface="+mn-lt"/>
                <a:ea typeface="+mn-ea"/>
                <a:cs typeface="+mn-cs"/>
              </a:rPr>
              <a:t> </a:t>
            </a:r>
            <a:r>
              <a:rPr kumimoji="0" lang="en-GB" sz="1600" b="0" i="0" u="none" strike="noStrike" kern="0" cap="none" spc="0" normalizeH="0" baseline="0" noProof="0" dirty="0">
                <a:ln>
                  <a:noFill/>
                </a:ln>
                <a:solidFill>
                  <a:schemeClr val="tx1"/>
                </a:solidFill>
                <a:effectLst/>
                <a:uLnTx/>
                <a:uFillTx/>
                <a:latin typeface="+mn-lt"/>
                <a:ea typeface="+mn-ea"/>
                <a:cs typeface="+mn-cs"/>
              </a:rPr>
              <a:t>mandatory when working in the laboratories and are available in the hall cupboards outside L002. </a:t>
            </a:r>
            <a:r>
              <a:rPr kumimoji="0" lang="en-GB" sz="1600" b="0" i="0" u="none" strike="noStrike" kern="0" cap="none" spc="0" normalizeH="0" baseline="0" noProof="0" dirty="0">
                <a:ln>
                  <a:noFill/>
                </a:ln>
                <a:solidFill>
                  <a:srgbClr val="0000CC"/>
                </a:solidFill>
                <a:effectLst/>
                <a:uLnTx/>
                <a:uFillTx/>
                <a:latin typeface="+mn-lt"/>
                <a:ea typeface="+mn-ea"/>
                <a:cs typeface="+mn-cs"/>
              </a:rPr>
              <a:t>Lab coats should be removed before entering the beamline hutches of PETRA III</a:t>
            </a:r>
            <a:r>
              <a:rPr kumimoji="0" lang="en-GB" sz="1800" b="0" i="0" u="none" strike="noStrike" kern="0" cap="none" spc="0" normalizeH="0" baseline="0" noProof="0" dirty="0">
                <a:ln>
                  <a:noFill/>
                </a:ln>
                <a:effectLst/>
                <a:uLnTx/>
                <a:uFillTx/>
                <a:latin typeface="+mn-lt"/>
                <a:ea typeface="+mn-ea"/>
                <a:cs typeface="+mn-cs"/>
              </a:rPr>
              <a:t>.</a:t>
            </a:r>
          </a:p>
          <a:p>
            <a:pPr marL="171450" marR="0" lvl="0" indent="-171450" algn="l" defTabSz="914400" rtl="0" eaLnBrk="1" fontAlgn="base" latinLnBrk="0" hangingPunct="1">
              <a:lnSpc>
                <a:spcPct val="100000"/>
              </a:lnSpc>
              <a:spcBef>
                <a:spcPts val="600"/>
              </a:spcBef>
              <a:spcAft>
                <a:spcPts val="600"/>
              </a:spcAft>
              <a:buClr>
                <a:schemeClr val="accent1"/>
              </a:buClr>
              <a:buSzTx/>
              <a:buFontTx/>
              <a:buChar char="•"/>
              <a:tabLst/>
              <a:defRPr/>
            </a:pPr>
            <a:endParaRPr kumimoji="0" lang="en-GB" sz="1900" b="0" i="0" u="none" strike="noStrike" kern="0" cap="none" spc="0" normalizeH="0" baseline="0" noProof="0" dirty="0">
              <a:ln>
                <a:noFill/>
              </a:ln>
              <a:solidFill>
                <a:srgbClr val="0000CC"/>
              </a:solidFill>
              <a:effectLst/>
              <a:uLnTx/>
              <a:uFillTx/>
              <a:latin typeface="+mn-lt"/>
              <a:ea typeface="+mn-ea"/>
              <a:cs typeface="+mn-cs"/>
            </a:endParaRPr>
          </a:p>
        </p:txBody>
      </p:sp>
      <p:sp>
        <p:nvSpPr>
          <p:cNvPr id="16" name="Moon 15"/>
          <p:cNvSpPr/>
          <p:nvPr/>
        </p:nvSpPr>
        <p:spPr bwMode="auto">
          <a:xfrm rot="19978066">
            <a:off x="1025207" y="5017008"/>
            <a:ext cx="576064" cy="1008112"/>
          </a:xfrm>
          <a:prstGeom prst="mo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17" name="5-Point Star 16"/>
          <p:cNvSpPr/>
          <p:nvPr/>
        </p:nvSpPr>
        <p:spPr bwMode="auto">
          <a:xfrm>
            <a:off x="683569" y="4869160"/>
            <a:ext cx="288032" cy="288032"/>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18" name="5-Point Star 17"/>
          <p:cNvSpPr/>
          <p:nvPr/>
        </p:nvSpPr>
        <p:spPr bwMode="auto">
          <a:xfrm>
            <a:off x="683569" y="5589240"/>
            <a:ext cx="288032" cy="288032"/>
          </a:xfrm>
          <a:prstGeom prst="star5">
            <a:avLst>
              <a:gd name="adj" fmla="val 19098"/>
              <a:gd name="hf" fmla="val 105146"/>
              <a:gd name="vf" fmla="val 11055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19" name="Cloud 18"/>
          <p:cNvSpPr/>
          <p:nvPr/>
        </p:nvSpPr>
        <p:spPr bwMode="auto">
          <a:xfrm>
            <a:off x="1043609" y="4797152"/>
            <a:ext cx="864096" cy="504056"/>
          </a:xfrm>
          <a:prstGeom prst="cloud">
            <a:avLst/>
          </a:prstGeom>
          <a:solidFill>
            <a:srgbClr val="FFFFFF">
              <a:alpha val="7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20" name="Rectangle 3"/>
          <p:cNvSpPr txBox="1">
            <a:spLocks noChangeArrowheads="1"/>
          </p:cNvSpPr>
          <p:nvPr/>
        </p:nvSpPr>
        <p:spPr bwMode="auto">
          <a:xfrm>
            <a:off x="2123730" y="5016140"/>
            <a:ext cx="6840758" cy="86113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a:spcBef>
                <a:spcPts val="600"/>
              </a:spcBef>
              <a:spcAft>
                <a:spcPts val="600"/>
              </a:spcAft>
              <a:buClr>
                <a:schemeClr val="accent1"/>
              </a:buClr>
            </a:pPr>
            <a:r>
              <a:rPr lang="en-GB" sz="1600" dirty="0"/>
              <a:t>Working at night? For your own safety, you are allowed to work alone at night or at weekends </a:t>
            </a:r>
            <a:r>
              <a:rPr lang="en-GB" sz="1600" u="sng" dirty="0"/>
              <a:t>only if you have informed your local contact </a:t>
            </a:r>
            <a:r>
              <a:rPr lang="en-GB" sz="1600" dirty="0"/>
              <a:t>and organised after-hours access.</a:t>
            </a:r>
            <a:endParaRPr kumimoji="0" lang="en-GB" sz="1600" b="0" i="0" strike="noStrike" kern="0" cap="none" spc="0" normalizeH="0" baseline="0" noProof="0" dirty="0">
              <a:ln>
                <a:noFill/>
              </a:ln>
              <a:solidFill>
                <a:srgbClr val="0000CC"/>
              </a:solidFill>
              <a:effectLst/>
              <a:uLnTx/>
              <a:uFillTx/>
              <a:latin typeface="+mn-lt"/>
              <a:ea typeface="+mn-ea"/>
              <a:cs typeface="+mn-cs"/>
            </a:endParaRPr>
          </a:p>
          <a:p>
            <a:pPr marL="171450" marR="0" lvl="0" indent="-171450" algn="l" defTabSz="914400" rtl="0" eaLnBrk="1" fontAlgn="base" latinLnBrk="0" hangingPunct="1">
              <a:lnSpc>
                <a:spcPct val="100000"/>
              </a:lnSpc>
              <a:spcBef>
                <a:spcPts val="600"/>
              </a:spcBef>
              <a:spcAft>
                <a:spcPts val="600"/>
              </a:spcAft>
              <a:buClr>
                <a:schemeClr val="accent1"/>
              </a:buClr>
              <a:buSzTx/>
              <a:buFontTx/>
              <a:buChar char="•"/>
              <a:tabLst/>
              <a:defRPr/>
            </a:pPr>
            <a:endParaRPr kumimoji="0" lang="en-GB" sz="1600" b="0" i="0" u="none" strike="noStrike" kern="0" cap="none" spc="0" normalizeH="0" baseline="0" noProof="0" dirty="0">
              <a:ln>
                <a:noFill/>
              </a:ln>
              <a:solidFill>
                <a:srgbClr val="0000CC"/>
              </a:solidFill>
              <a:effectLst/>
              <a:uLnTx/>
              <a:uFillTx/>
              <a:latin typeface="+mn-lt"/>
              <a:ea typeface="+mn-ea"/>
              <a:cs typeface="+mn-cs"/>
            </a:endParaRPr>
          </a:p>
        </p:txBody>
      </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3961" y="1311994"/>
            <a:ext cx="1209675" cy="120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1981" y="1291586"/>
            <a:ext cx="1209675" cy="120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8" name="Picture 6" descr="La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0693" y="3306877"/>
            <a:ext cx="1277708" cy="154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4"/>
          <p:cNvSpPr>
            <a:spLocks noGrp="1"/>
          </p:cNvSpPr>
          <p:nvPr>
            <p:ph type="sldNum" sz="quarter" idx="11"/>
          </p:nvPr>
        </p:nvSpPr>
        <p:spPr>
          <a:xfrm>
            <a:off x="152400" y="6375400"/>
            <a:ext cx="603176" cy="221952"/>
          </a:xfrm>
          <a:noFill/>
        </p:spPr>
        <p:txBody>
          <a:bodyPr/>
          <a:lstStyle/>
          <a:p>
            <a:fld id="{B76027A5-E4BC-497F-AF83-A25AD7D56E84}" type="slidenum">
              <a:rPr lang="de-DE" sz="1200" smtClean="0"/>
              <a:pPr/>
              <a:t>13</a:t>
            </a:fld>
            <a:r>
              <a:rPr lang="de-DE" sz="1200" dirty="0"/>
              <a:t> / 24</a:t>
            </a:r>
          </a:p>
          <a:p>
            <a:endParaRPr lang="de-DE" dirty="0"/>
          </a:p>
        </p:txBody>
      </p:sp>
      <p:sp>
        <p:nvSpPr>
          <p:cNvPr id="26627" name="Rectangle 2"/>
          <p:cNvSpPr>
            <a:spLocks noGrp="1" noChangeArrowheads="1"/>
          </p:cNvSpPr>
          <p:nvPr>
            <p:ph type="title"/>
          </p:nvPr>
        </p:nvSpPr>
        <p:spPr>
          <a:xfrm>
            <a:off x="395536" y="245616"/>
            <a:ext cx="8153400" cy="762000"/>
          </a:xfrm>
        </p:spPr>
        <p:txBody>
          <a:bodyPr/>
          <a:lstStyle/>
          <a:p>
            <a:pPr eaLnBrk="1" hangingPunct="1"/>
            <a:r>
              <a:rPr lang="en-GB" dirty="0"/>
              <a:t>Laboratory safety rules </a:t>
            </a:r>
          </a:p>
        </p:txBody>
      </p:sp>
      <p:sp>
        <p:nvSpPr>
          <p:cNvPr id="26628" name="Rectangle 3"/>
          <p:cNvSpPr>
            <a:spLocks noGrp="1" noChangeArrowheads="1"/>
          </p:cNvSpPr>
          <p:nvPr>
            <p:ph type="body" idx="1"/>
          </p:nvPr>
        </p:nvSpPr>
        <p:spPr>
          <a:xfrm>
            <a:off x="467544" y="980728"/>
            <a:ext cx="6624637" cy="5688632"/>
          </a:xfrm>
        </p:spPr>
        <p:txBody>
          <a:bodyPr/>
          <a:lstStyle/>
          <a:p>
            <a:pPr marL="111125" indent="-111125" eaLnBrk="1" hangingPunct="1">
              <a:lnSpc>
                <a:spcPct val="110000"/>
              </a:lnSpc>
              <a:spcBef>
                <a:spcPts val="600"/>
              </a:spcBef>
              <a:spcAft>
                <a:spcPts val="600"/>
              </a:spcAft>
            </a:pPr>
            <a:r>
              <a:rPr lang="en-GB" sz="1800" dirty="0">
                <a:solidFill>
                  <a:srgbClr val="0000CC"/>
                </a:solidFill>
              </a:rPr>
              <a:t>Sharp objects </a:t>
            </a:r>
            <a:r>
              <a:rPr lang="en-GB" sz="1800" dirty="0"/>
              <a:t>must be discarded into multi-safe boxes. Needles must NOT be recapped. </a:t>
            </a:r>
          </a:p>
          <a:p>
            <a:pPr marL="111125" indent="-111125" eaLnBrk="1" hangingPunct="1">
              <a:lnSpc>
                <a:spcPct val="110000"/>
              </a:lnSpc>
              <a:spcBef>
                <a:spcPts val="600"/>
              </a:spcBef>
              <a:spcAft>
                <a:spcPts val="600"/>
              </a:spcAft>
            </a:pPr>
            <a:r>
              <a:rPr lang="en-GB" sz="1800" dirty="0">
                <a:solidFill>
                  <a:srgbClr val="0000CC"/>
                </a:solidFill>
              </a:rPr>
              <a:t>Broken glass and glass containers are</a:t>
            </a:r>
            <a:r>
              <a:rPr lang="en-GB" sz="1800" dirty="0"/>
              <a:t> disposed of in the </a:t>
            </a:r>
            <a:r>
              <a:rPr lang="en-US" sz="1800" dirty="0"/>
              <a:t>designated containers </a:t>
            </a:r>
            <a:r>
              <a:rPr lang="en-GB" sz="1800" dirty="0"/>
              <a:t>in the laboratory kitchen (L003) or in the protein characterisation lab (01.228). For small items (cover slips, capillaries), use the container in the user lab or for sharp items, use the multi-safe boxes. </a:t>
            </a:r>
          </a:p>
          <a:p>
            <a:pPr marL="111125" indent="-111125" eaLnBrk="1" hangingPunct="1">
              <a:lnSpc>
                <a:spcPct val="110000"/>
              </a:lnSpc>
              <a:spcBef>
                <a:spcPts val="600"/>
              </a:spcBef>
              <a:spcAft>
                <a:spcPts val="600"/>
              </a:spcAft>
            </a:pPr>
            <a:r>
              <a:rPr lang="en-GB" sz="1800" dirty="0">
                <a:solidFill>
                  <a:srgbClr val="0000CC"/>
                </a:solidFill>
              </a:rPr>
              <a:t>Pipette tips </a:t>
            </a:r>
            <a:r>
              <a:rPr lang="en-GB" sz="1800" dirty="0"/>
              <a:t>are disposed of in pipette trash bags available on the laboratory bench.</a:t>
            </a:r>
          </a:p>
          <a:p>
            <a:pPr marL="111125" indent="-111125" eaLnBrk="1" hangingPunct="1">
              <a:lnSpc>
                <a:spcPct val="110000"/>
              </a:lnSpc>
              <a:spcBef>
                <a:spcPts val="600"/>
              </a:spcBef>
              <a:spcAft>
                <a:spcPts val="600"/>
              </a:spcAft>
            </a:pPr>
            <a:r>
              <a:rPr lang="en-GB" sz="1800" dirty="0">
                <a:solidFill>
                  <a:srgbClr val="0000CC"/>
                </a:solidFill>
              </a:rPr>
              <a:t>Plastic containers</a:t>
            </a:r>
            <a:r>
              <a:rPr lang="en-GB" sz="1800" dirty="0"/>
              <a:t> are disposed of in the general waste bin.</a:t>
            </a:r>
          </a:p>
          <a:p>
            <a:pPr marL="111125" indent="-111125" eaLnBrk="1" hangingPunct="1">
              <a:lnSpc>
                <a:spcPct val="110000"/>
              </a:lnSpc>
              <a:spcBef>
                <a:spcPts val="600"/>
              </a:spcBef>
              <a:spcAft>
                <a:spcPts val="600"/>
              </a:spcAft>
            </a:pPr>
            <a:r>
              <a:rPr lang="en-US" sz="1800" dirty="0">
                <a:solidFill>
                  <a:srgbClr val="0000CC"/>
                </a:solidFill>
              </a:rPr>
              <a:t>Expectant mothers </a:t>
            </a:r>
            <a:r>
              <a:rPr lang="en-US" sz="1800" dirty="0">
                <a:solidFill>
                  <a:schemeClr val="bg1">
                    <a:lumMod val="10000"/>
                  </a:schemeClr>
                </a:solidFill>
              </a:rPr>
              <a:t>should </a:t>
            </a:r>
            <a:r>
              <a:rPr lang="en-US" sz="1800" dirty="0"/>
              <a:t>contact Maria Garcia Alai regarding specific safety information for their visit - </a:t>
            </a:r>
            <a:r>
              <a:rPr lang="en-US" sz="1800" dirty="0">
                <a:hlinkClick r:id="rId3"/>
              </a:rPr>
              <a:t>m.garcia@embl-hamburg.de</a:t>
            </a:r>
            <a:r>
              <a:rPr lang="en-US" sz="1800" dirty="0"/>
              <a:t>.</a:t>
            </a:r>
          </a:p>
          <a:p>
            <a:pPr marL="111125" indent="-111125" eaLnBrk="1" hangingPunct="1">
              <a:lnSpc>
                <a:spcPct val="110000"/>
              </a:lnSpc>
              <a:spcBef>
                <a:spcPts val="0"/>
              </a:spcBef>
            </a:pPr>
            <a:endParaRPr lang="en-GB" sz="1800" dirty="0"/>
          </a:p>
        </p:txBody>
      </p:sp>
      <p:pic>
        <p:nvPicPr>
          <p:cNvPr id="26629" name="Picture 4"/>
          <p:cNvPicPr>
            <a:picLocks noChangeAspect="1" noChangeArrowheads="1"/>
          </p:cNvPicPr>
          <p:nvPr/>
        </p:nvPicPr>
        <p:blipFill>
          <a:blip r:embed="rId4"/>
          <a:srcRect b="39571"/>
          <a:stretch>
            <a:fillRect/>
          </a:stretch>
        </p:blipFill>
        <p:spPr bwMode="auto">
          <a:xfrm>
            <a:off x="7308304" y="404664"/>
            <a:ext cx="1349375" cy="1800225"/>
          </a:xfrm>
          <a:prstGeom prst="rect">
            <a:avLst/>
          </a:prstGeom>
          <a:noFill/>
          <a:ln w="9525">
            <a:noFill/>
            <a:miter lim="800000"/>
            <a:headEnd/>
            <a:tailEnd/>
          </a:ln>
        </p:spPr>
      </p:pic>
      <p:pic>
        <p:nvPicPr>
          <p:cNvPr id="8" name="Picture 7"/>
          <p:cNvPicPr>
            <a:picLocks noChangeAspect="1"/>
          </p:cNvPicPr>
          <p:nvPr/>
        </p:nvPicPr>
        <p:blipFill>
          <a:blip r:embed="rId5" cstate="print"/>
          <a:stretch>
            <a:fillRect/>
          </a:stretch>
        </p:blipFill>
        <p:spPr>
          <a:xfrm>
            <a:off x="7380312" y="4509120"/>
            <a:ext cx="1365515" cy="1024136"/>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26632" name="Picture 8"/>
          <p:cNvPicPr>
            <a:picLocks noChangeAspect="1" noChangeArrowheads="1"/>
          </p:cNvPicPr>
          <p:nvPr/>
        </p:nvPicPr>
        <p:blipFill>
          <a:blip r:embed="rId6"/>
          <a:srcRect/>
          <a:stretch>
            <a:fillRect/>
          </a:stretch>
        </p:blipFill>
        <p:spPr bwMode="auto">
          <a:xfrm>
            <a:off x="7164288" y="2780928"/>
            <a:ext cx="1656408" cy="1224879"/>
          </a:xfrm>
          <a:prstGeom prst="rect">
            <a:avLst/>
          </a:prstGeom>
          <a:noFill/>
          <a:ln w="9525">
            <a:noFill/>
            <a:miter lim="800000"/>
            <a:headEnd/>
            <a:tailEnd/>
          </a:ln>
        </p:spPr>
      </p:pic>
      <p:sp>
        <p:nvSpPr>
          <p:cNvPr id="9" name="Rectangle 3"/>
          <p:cNvSpPr txBox="1">
            <a:spLocks noChangeArrowheads="1"/>
          </p:cNvSpPr>
          <p:nvPr/>
        </p:nvSpPr>
        <p:spPr bwMode="auto">
          <a:xfrm>
            <a:off x="7668344" y="2213248"/>
            <a:ext cx="711696" cy="27964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111125" marR="0" lvl="0" indent="-111125" algn="l" defTabSz="914400" rtl="0" eaLnBrk="1" fontAlgn="base" latinLnBrk="0" hangingPunct="1">
              <a:lnSpc>
                <a:spcPct val="120000"/>
              </a:lnSpc>
              <a:spcBef>
                <a:spcPct val="20000"/>
              </a:spcBef>
              <a:spcAft>
                <a:spcPct val="0"/>
              </a:spcAft>
              <a:buClr>
                <a:schemeClr val="accent1"/>
              </a:buClr>
              <a:buSzTx/>
              <a:tabLst/>
              <a:defRPr/>
            </a:pPr>
            <a:r>
              <a:rPr kumimoji="0" lang="en-GB" sz="1400" b="1" i="0" u="none" strike="noStrike" kern="0" cap="none" spc="0" normalizeH="0" baseline="0" noProof="0" dirty="0">
                <a:ln>
                  <a:noFill/>
                </a:ln>
                <a:solidFill>
                  <a:srgbClr val="C00000"/>
                </a:solidFill>
                <a:effectLst/>
                <a:uLnTx/>
                <a:uFillTx/>
                <a:latin typeface="+mn-lt"/>
                <a:ea typeface="+mn-ea"/>
                <a:cs typeface="+mn-cs"/>
              </a:rPr>
              <a:t>Sharps</a:t>
            </a:r>
          </a:p>
        </p:txBody>
      </p:sp>
      <p:sp>
        <p:nvSpPr>
          <p:cNvPr id="10" name="Rectangle 3"/>
          <p:cNvSpPr txBox="1">
            <a:spLocks noChangeArrowheads="1"/>
          </p:cNvSpPr>
          <p:nvPr/>
        </p:nvSpPr>
        <p:spPr bwMode="auto">
          <a:xfrm>
            <a:off x="7416824" y="3933056"/>
            <a:ext cx="1259632" cy="360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111125" marR="0" lvl="0" indent="-111125" algn="l" defTabSz="914400" rtl="0" eaLnBrk="1" fontAlgn="base" latinLnBrk="0" hangingPunct="1">
              <a:lnSpc>
                <a:spcPct val="120000"/>
              </a:lnSpc>
              <a:spcBef>
                <a:spcPct val="20000"/>
              </a:spcBef>
              <a:spcAft>
                <a:spcPct val="0"/>
              </a:spcAft>
              <a:buClr>
                <a:schemeClr val="accent1"/>
              </a:buClr>
              <a:buSzTx/>
              <a:tabLst/>
              <a:defRPr/>
            </a:pPr>
            <a:r>
              <a:rPr kumimoji="0" lang="en-GB" sz="1400" b="1" i="0" u="none" strike="noStrike" kern="0" cap="none" spc="0" normalizeH="0" baseline="0" noProof="0" dirty="0">
                <a:ln>
                  <a:noFill/>
                </a:ln>
                <a:solidFill>
                  <a:srgbClr val="C00000"/>
                </a:solidFill>
                <a:effectLst/>
                <a:uLnTx/>
                <a:uFillTx/>
                <a:latin typeface="+mn-lt"/>
                <a:ea typeface="+mn-ea"/>
                <a:cs typeface="+mn-cs"/>
              </a:rPr>
              <a:t>Pipette Trash</a:t>
            </a:r>
          </a:p>
        </p:txBody>
      </p:sp>
      <p:sp>
        <p:nvSpPr>
          <p:cNvPr id="11" name="Rectangle 3"/>
          <p:cNvSpPr txBox="1">
            <a:spLocks noChangeArrowheads="1"/>
          </p:cNvSpPr>
          <p:nvPr/>
        </p:nvSpPr>
        <p:spPr bwMode="auto">
          <a:xfrm>
            <a:off x="7452320" y="5589240"/>
            <a:ext cx="1259632" cy="360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111125" marR="0" lvl="0" indent="-111125" algn="l" defTabSz="914400" rtl="0" eaLnBrk="1" fontAlgn="base" latinLnBrk="0" hangingPunct="1">
              <a:lnSpc>
                <a:spcPct val="120000"/>
              </a:lnSpc>
              <a:spcBef>
                <a:spcPct val="20000"/>
              </a:spcBef>
              <a:spcAft>
                <a:spcPct val="0"/>
              </a:spcAft>
              <a:buClr>
                <a:schemeClr val="accent1"/>
              </a:buClr>
              <a:buSzTx/>
              <a:tabLst/>
              <a:defRPr/>
            </a:pPr>
            <a:r>
              <a:rPr kumimoji="0" lang="en-GB" sz="1400" b="1" i="0" u="none" strike="noStrike" kern="0" cap="none" spc="0" normalizeH="0" baseline="0" noProof="0" dirty="0">
                <a:ln>
                  <a:noFill/>
                </a:ln>
                <a:solidFill>
                  <a:srgbClr val="C00000"/>
                </a:solidFill>
                <a:effectLst/>
                <a:uLnTx/>
                <a:uFillTx/>
                <a:latin typeface="+mn-lt"/>
                <a:ea typeface="+mn-ea"/>
                <a:cs typeface="+mn-cs"/>
              </a:rPr>
              <a:t>Broken Glass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4792974" y="4503646"/>
            <a:ext cx="1180337" cy="1033303"/>
          </a:xfrm>
          <a:prstGeom prst="rect">
            <a:avLst/>
          </a:prstGeom>
        </p:spPr>
      </p:pic>
      <p:sp>
        <p:nvSpPr>
          <p:cNvPr id="44" name="Right Triangle 43"/>
          <p:cNvSpPr/>
          <p:nvPr/>
        </p:nvSpPr>
        <p:spPr bwMode="auto">
          <a:xfrm flipV="1">
            <a:off x="4764015" y="4503646"/>
            <a:ext cx="573962" cy="988492"/>
          </a:xfrm>
          <a:prstGeom prst="rtTriangle">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44034" name="Slide Number Placeholder 4"/>
          <p:cNvSpPr>
            <a:spLocks noGrp="1"/>
          </p:cNvSpPr>
          <p:nvPr>
            <p:ph type="sldNum" sz="quarter" idx="11"/>
          </p:nvPr>
        </p:nvSpPr>
        <p:spPr>
          <a:xfrm>
            <a:off x="107504" y="6381328"/>
            <a:ext cx="531168" cy="2286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a:spcBef>
                <a:spcPct val="0"/>
              </a:spcBef>
              <a:buClrTx/>
              <a:buFontTx/>
              <a:buNone/>
            </a:pPr>
            <a:fld id="{49F89FFE-3142-4495-A3B9-E7A376711562}" type="slidenum">
              <a:rPr lang="de-DE" altLang="en-US" sz="1200" smtClean="0">
                <a:solidFill>
                  <a:srgbClr val="FFFFFF"/>
                </a:solidFill>
              </a:rPr>
              <a:t>14</a:t>
            </a:fld>
            <a:r>
              <a:rPr lang="de-DE" altLang="en-US" sz="1200" dirty="0">
                <a:solidFill>
                  <a:srgbClr val="FFFFFF"/>
                </a:solidFill>
              </a:rPr>
              <a:t> / 24</a:t>
            </a:r>
          </a:p>
        </p:txBody>
      </p:sp>
      <p:sp>
        <p:nvSpPr>
          <p:cNvPr id="44035" name="Rectangle 2"/>
          <p:cNvSpPr>
            <a:spLocks noGrp="1" noChangeArrowheads="1"/>
          </p:cNvSpPr>
          <p:nvPr>
            <p:ph type="title"/>
          </p:nvPr>
        </p:nvSpPr>
        <p:spPr>
          <a:xfrm>
            <a:off x="417984" y="257332"/>
            <a:ext cx="8153400" cy="762000"/>
          </a:xfrm>
        </p:spPr>
        <p:txBody>
          <a:bodyPr/>
          <a:lstStyle/>
          <a:p>
            <a:pPr eaLnBrk="1" hangingPunct="1"/>
            <a:r>
              <a:rPr lang="en-GB" altLang="en-US" dirty="0"/>
              <a:t>Chemical safety</a:t>
            </a:r>
            <a:br>
              <a:rPr lang="en-GB" altLang="en-US" dirty="0"/>
            </a:br>
            <a:endParaRPr lang="en-US" altLang="en-US" dirty="0"/>
          </a:p>
        </p:txBody>
      </p:sp>
      <p:sp>
        <p:nvSpPr>
          <p:cNvPr id="44036" name="Text Box 12"/>
          <p:cNvSpPr txBox="1">
            <a:spLocks noChangeArrowheads="1"/>
          </p:cNvSpPr>
          <p:nvPr/>
        </p:nvSpPr>
        <p:spPr bwMode="auto">
          <a:xfrm>
            <a:off x="889000" y="2403475"/>
            <a:ext cx="175418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US" altLang="en-US" sz="1100" b="1" dirty="0"/>
              <a:t>Flammable	</a:t>
            </a:r>
          </a:p>
        </p:txBody>
      </p:sp>
      <p:sp>
        <p:nvSpPr>
          <p:cNvPr id="44037" name="Text Box 14"/>
          <p:cNvSpPr txBox="1">
            <a:spLocks noChangeArrowheads="1"/>
          </p:cNvSpPr>
          <p:nvPr/>
        </p:nvSpPr>
        <p:spPr bwMode="auto">
          <a:xfrm>
            <a:off x="382537" y="4032102"/>
            <a:ext cx="15843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US" altLang="en-US" sz="1100" b="1" dirty="0"/>
              <a:t>Corrosive</a:t>
            </a:r>
          </a:p>
        </p:txBody>
      </p:sp>
      <p:sp>
        <p:nvSpPr>
          <p:cNvPr id="25" name="Rectangle 3"/>
          <p:cNvSpPr txBox="1">
            <a:spLocks noChangeArrowheads="1"/>
          </p:cNvSpPr>
          <p:nvPr/>
        </p:nvSpPr>
        <p:spPr bwMode="auto">
          <a:xfrm>
            <a:off x="468313" y="1052513"/>
            <a:ext cx="8153400" cy="406400"/>
          </a:xfrm>
          <a:prstGeom prst="rect">
            <a:avLst/>
          </a:prstGeom>
          <a:noFill/>
          <a:ln w="9525">
            <a:noFill/>
            <a:miter lim="800000"/>
            <a:headEnd/>
            <a:tailEnd/>
          </a:ln>
        </p:spPr>
        <p:txBody>
          <a:bodyPr lIns="0" tIns="0" rIns="0" bIns="0"/>
          <a:lstStyle/>
          <a:p>
            <a:pPr marL="111125" indent="-111125" eaLnBrk="1" hangingPunct="1">
              <a:lnSpc>
                <a:spcPct val="120000"/>
              </a:lnSpc>
              <a:spcBef>
                <a:spcPct val="20000"/>
              </a:spcBef>
              <a:buClr>
                <a:schemeClr val="accent1"/>
              </a:buClr>
              <a:buFontTx/>
              <a:buChar char="•"/>
              <a:defRPr/>
            </a:pPr>
            <a:r>
              <a:rPr lang="en-GB" sz="1800" kern="0" dirty="0">
                <a:latin typeface="+mn-lt"/>
                <a:ea typeface="+mn-ea"/>
                <a:cs typeface="+mn-cs"/>
              </a:rPr>
              <a:t> You should know and understand these chemical / safety risk symbols:</a:t>
            </a:r>
          </a:p>
          <a:p>
            <a:pPr marL="111125" indent="-111125" eaLnBrk="1" hangingPunct="1">
              <a:lnSpc>
                <a:spcPct val="120000"/>
              </a:lnSpc>
              <a:spcBef>
                <a:spcPct val="20000"/>
              </a:spcBef>
              <a:buClr>
                <a:schemeClr val="accent1"/>
              </a:buClr>
              <a:defRPr/>
            </a:pPr>
            <a:endParaRPr lang="en-GB" sz="1800" kern="0" dirty="0">
              <a:latin typeface="+mn-lt"/>
              <a:ea typeface="+mn-ea"/>
              <a:cs typeface="+mn-cs"/>
            </a:endParaRPr>
          </a:p>
        </p:txBody>
      </p:sp>
      <p:sp>
        <p:nvSpPr>
          <p:cNvPr id="44042" name="Text Box 12"/>
          <p:cNvSpPr txBox="1">
            <a:spLocks noChangeArrowheads="1"/>
          </p:cNvSpPr>
          <p:nvPr/>
        </p:nvSpPr>
        <p:spPr bwMode="auto">
          <a:xfrm>
            <a:off x="2725738" y="2403475"/>
            <a:ext cx="165576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US" altLang="en-US" sz="1100" b="1" dirty="0" err="1"/>
              <a:t>Oxidising</a:t>
            </a:r>
            <a:endParaRPr lang="en-US" altLang="en-US" sz="1100" b="1" dirty="0"/>
          </a:p>
        </p:txBody>
      </p:sp>
      <p:sp>
        <p:nvSpPr>
          <p:cNvPr id="44043" name="Text Box 12"/>
          <p:cNvSpPr txBox="1">
            <a:spLocks noChangeArrowheads="1"/>
          </p:cNvSpPr>
          <p:nvPr/>
        </p:nvSpPr>
        <p:spPr bwMode="auto">
          <a:xfrm>
            <a:off x="4657725" y="5531914"/>
            <a:ext cx="14414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US" altLang="en-US" sz="1100" b="1" dirty="0"/>
              <a:t>Warning of </a:t>
            </a:r>
          </a:p>
          <a:p>
            <a:pPr algn="ctr" eaLnBrk="1" hangingPunct="1">
              <a:spcBef>
                <a:spcPct val="0"/>
              </a:spcBef>
              <a:buClrTx/>
              <a:buFontTx/>
              <a:buNone/>
            </a:pPr>
            <a:r>
              <a:rPr lang="en-US" altLang="en-US" sz="1100" b="1" dirty="0"/>
              <a:t>electric current</a:t>
            </a:r>
          </a:p>
        </p:txBody>
      </p:sp>
      <p:sp>
        <p:nvSpPr>
          <p:cNvPr id="44051" name="Text Box 14"/>
          <p:cNvSpPr txBox="1">
            <a:spLocks noChangeArrowheads="1"/>
          </p:cNvSpPr>
          <p:nvPr/>
        </p:nvSpPr>
        <p:spPr bwMode="auto">
          <a:xfrm>
            <a:off x="1934369" y="4030372"/>
            <a:ext cx="158273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US" altLang="en-US" sz="1100" b="1" dirty="0"/>
              <a:t>Harmful</a:t>
            </a:r>
          </a:p>
        </p:txBody>
      </p:sp>
      <p:sp>
        <p:nvSpPr>
          <p:cNvPr id="44052" name="Text Box 14"/>
          <p:cNvSpPr txBox="1">
            <a:spLocks noChangeArrowheads="1"/>
          </p:cNvSpPr>
          <p:nvPr/>
        </p:nvSpPr>
        <p:spPr bwMode="auto">
          <a:xfrm>
            <a:off x="5383142" y="4014005"/>
            <a:ext cx="15843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US" altLang="en-US" sz="1100" b="1" dirty="0"/>
              <a:t>Toxic</a:t>
            </a:r>
          </a:p>
        </p:txBody>
      </p:sp>
      <p:sp>
        <p:nvSpPr>
          <p:cNvPr id="44053" name="Text Box 14"/>
          <p:cNvSpPr txBox="1">
            <a:spLocks noChangeArrowheads="1"/>
          </p:cNvSpPr>
          <p:nvPr/>
        </p:nvSpPr>
        <p:spPr bwMode="auto">
          <a:xfrm>
            <a:off x="7146711" y="4006435"/>
            <a:ext cx="15843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US" altLang="en-US" sz="1100" b="1" dirty="0"/>
              <a:t>Warning of </a:t>
            </a:r>
          </a:p>
          <a:p>
            <a:pPr algn="ctr" eaLnBrk="1" hangingPunct="1">
              <a:spcBef>
                <a:spcPct val="0"/>
              </a:spcBef>
              <a:buClrTx/>
              <a:buFontTx/>
              <a:buNone/>
            </a:pPr>
            <a:r>
              <a:rPr lang="en-US" altLang="en-US" sz="1100" b="1" dirty="0"/>
              <a:t>laser beams</a:t>
            </a:r>
          </a:p>
        </p:txBody>
      </p:sp>
      <p:sp>
        <p:nvSpPr>
          <p:cNvPr id="44054" name="Text Box 14"/>
          <p:cNvSpPr txBox="1">
            <a:spLocks noChangeArrowheads="1"/>
          </p:cNvSpPr>
          <p:nvPr/>
        </p:nvSpPr>
        <p:spPr bwMode="auto">
          <a:xfrm>
            <a:off x="6392337" y="2419350"/>
            <a:ext cx="15843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US" altLang="en-US" sz="1100" b="1" dirty="0"/>
              <a:t>Compressed gas</a:t>
            </a:r>
          </a:p>
        </p:txBody>
      </p:sp>
      <p:sp>
        <p:nvSpPr>
          <p:cNvPr id="44055" name="Text Box 12"/>
          <p:cNvSpPr txBox="1">
            <a:spLocks noChangeArrowheads="1"/>
          </p:cNvSpPr>
          <p:nvPr/>
        </p:nvSpPr>
        <p:spPr bwMode="auto">
          <a:xfrm>
            <a:off x="4562475" y="2403475"/>
            <a:ext cx="165576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US" altLang="en-US" sz="1100" b="1" dirty="0"/>
              <a:t>Explosive</a:t>
            </a:r>
          </a:p>
        </p:txBody>
      </p:sp>
      <p:sp>
        <p:nvSpPr>
          <p:cNvPr id="44056" name="Text Box 12"/>
          <p:cNvSpPr txBox="1">
            <a:spLocks noChangeArrowheads="1"/>
          </p:cNvSpPr>
          <p:nvPr/>
        </p:nvSpPr>
        <p:spPr bwMode="auto">
          <a:xfrm>
            <a:off x="6443663" y="5500688"/>
            <a:ext cx="1441450"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US" altLang="en-US" sz="1100" b="1"/>
              <a:t>Warning of radioactive matter or ionising rays	</a:t>
            </a:r>
          </a:p>
        </p:txBody>
      </p:sp>
      <p:sp>
        <p:nvSpPr>
          <p:cNvPr id="44058" name="Text Box 14"/>
          <p:cNvSpPr txBox="1">
            <a:spLocks noChangeArrowheads="1"/>
          </p:cNvSpPr>
          <p:nvPr/>
        </p:nvSpPr>
        <p:spPr bwMode="auto">
          <a:xfrm>
            <a:off x="974725" y="5518150"/>
            <a:ext cx="15843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US" altLang="en-US" sz="1100" b="1"/>
              <a:t>Warning of biohazard</a:t>
            </a:r>
          </a:p>
        </p:txBody>
      </p:sp>
      <p:sp>
        <p:nvSpPr>
          <p:cNvPr id="44060" name="Text Box 14"/>
          <p:cNvSpPr txBox="1">
            <a:spLocks noChangeArrowheads="1"/>
          </p:cNvSpPr>
          <p:nvPr/>
        </p:nvSpPr>
        <p:spPr bwMode="auto">
          <a:xfrm>
            <a:off x="2762250" y="5518150"/>
            <a:ext cx="1582738"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US" altLang="en-US" sz="1100" b="1"/>
              <a:t>Warning of magnetic field </a:t>
            </a:r>
          </a:p>
        </p:txBody>
      </p:sp>
      <p:pic>
        <p:nvPicPr>
          <p:cNvPr id="2" name="Picture 1"/>
          <p:cNvPicPr>
            <a:picLocks noChangeAspect="1"/>
          </p:cNvPicPr>
          <p:nvPr/>
        </p:nvPicPr>
        <p:blipFill>
          <a:blip r:embed="rId4"/>
          <a:stretch>
            <a:fillRect/>
          </a:stretch>
        </p:blipFill>
        <p:spPr>
          <a:xfrm>
            <a:off x="7364936" y="2909569"/>
            <a:ext cx="1147877" cy="1004887"/>
          </a:xfrm>
          <a:prstGeom prst="rect">
            <a:avLst/>
          </a:prstGeom>
        </p:spPr>
      </p:pic>
      <p:pic>
        <p:nvPicPr>
          <p:cNvPr id="5" name="Picture 4"/>
          <p:cNvPicPr>
            <a:picLocks noChangeAspect="1"/>
          </p:cNvPicPr>
          <p:nvPr/>
        </p:nvPicPr>
        <p:blipFill>
          <a:blip r:embed="rId5"/>
          <a:stretch>
            <a:fillRect/>
          </a:stretch>
        </p:blipFill>
        <p:spPr>
          <a:xfrm>
            <a:off x="2961193" y="4491559"/>
            <a:ext cx="1188392" cy="104035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282" y="2882911"/>
            <a:ext cx="1112837" cy="111283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8728" y="1382311"/>
            <a:ext cx="1024782" cy="102478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6888" y="1391739"/>
            <a:ext cx="1027611" cy="1027611"/>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5687" y="1407319"/>
            <a:ext cx="1047750" cy="104775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64161" y="2844490"/>
            <a:ext cx="1136790" cy="1136790"/>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10562" y="1360649"/>
            <a:ext cx="1093465" cy="1093465"/>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46153" y="2864662"/>
            <a:ext cx="1159170" cy="1159170"/>
          </a:xfrm>
          <a:prstGeom prst="rect">
            <a:avLst/>
          </a:prstGeom>
        </p:spPr>
      </p:pic>
      <p:pic>
        <p:nvPicPr>
          <p:cNvPr id="14" name="Picture 13"/>
          <p:cNvPicPr>
            <a:picLocks noChangeAspect="1"/>
          </p:cNvPicPr>
          <p:nvPr/>
        </p:nvPicPr>
        <p:blipFill>
          <a:blip r:embed="rId13"/>
          <a:stretch>
            <a:fillRect/>
          </a:stretch>
        </p:blipFill>
        <p:spPr>
          <a:xfrm>
            <a:off x="1193662" y="4508500"/>
            <a:ext cx="1169041" cy="1023414"/>
          </a:xfrm>
          <a:prstGeom prst="rect">
            <a:avLst/>
          </a:prstGeom>
        </p:spPr>
      </p:pic>
      <p:sp>
        <p:nvSpPr>
          <p:cNvPr id="15" name="Right Triangle 14"/>
          <p:cNvSpPr/>
          <p:nvPr/>
        </p:nvSpPr>
        <p:spPr bwMode="auto">
          <a:xfrm flipV="1">
            <a:off x="1157157" y="4491558"/>
            <a:ext cx="573962" cy="988492"/>
          </a:xfrm>
          <a:prstGeom prst="rtTriangle">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41" name="Right Triangle 40"/>
          <p:cNvSpPr/>
          <p:nvPr/>
        </p:nvSpPr>
        <p:spPr bwMode="auto">
          <a:xfrm flipH="1" flipV="1">
            <a:off x="1801005" y="4503646"/>
            <a:ext cx="573962" cy="988492"/>
          </a:xfrm>
          <a:prstGeom prst="rtTriangle">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42" name="Right Triangle 41"/>
          <p:cNvSpPr/>
          <p:nvPr/>
        </p:nvSpPr>
        <p:spPr bwMode="auto">
          <a:xfrm flipH="1" flipV="1">
            <a:off x="3575623" y="4489406"/>
            <a:ext cx="573962" cy="988492"/>
          </a:xfrm>
          <a:prstGeom prst="rtTriangle">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43" name="Right Triangle 42"/>
          <p:cNvSpPr/>
          <p:nvPr/>
        </p:nvSpPr>
        <p:spPr bwMode="auto">
          <a:xfrm flipV="1">
            <a:off x="2961986" y="4470383"/>
            <a:ext cx="573962" cy="988492"/>
          </a:xfrm>
          <a:prstGeom prst="rtTriangle">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46" name="Right Triangle 45"/>
          <p:cNvSpPr/>
          <p:nvPr/>
        </p:nvSpPr>
        <p:spPr bwMode="auto">
          <a:xfrm flipH="1" flipV="1">
            <a:off x="5388090" y="4475848"/>
            <a:ext cx="573962" cy="988492"/>
          </a:xfrm>
          <a:prstGeom prst="rtTriangle">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pic>
        <p:nvPicPr>
          <p:cNvPr id="17" name="Picture 16"/>
          <p:cNvPicPr>
            <a:picLocks noChangeAspect="1"/>
          </p:cNvPicPr>
          <p:nvPr/>
        </p:nvPicPr>
        <p:blipFill>
          <a:blip r:embed="rId14"/>
          <a:stretch>
            <a:fillRect/>
          </a:stretch>
        </p:blipFill>
        <p:spPr>
          <a:xfrm>
            <a:off x="6614689" y="4483878"/>
            <a:ext cx="1207306" cy="1056913"/>
          </a:xfrm>
          <a:prstGeom prst="rect">
            <a:avLst/>
          </a:prstGeom>
        </p:spPr>
      </p:pic>
      <p:sp>
        <p:nvSpPr>
          <p:cNvPr id="48" name="Right Triangle 47"/>
          <p:cNvSpPr/>
          <p:nvPr/>
        </p:nvSpPr>
        <p:spPr bwMode="auto">
          <a:xfrm flipH="1" flipV="1">
            <a:off x="7248117" y="4474580"/>
            <a:ext cx="573962" cy="988492"/>
          </a:xfrm>
          <a:prstGeom prst="rtTriangle">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49" name="Right Triangle 48"/>
          <p:cNvSpPr/>
          <p:nvPr/>
        </p:nvSpPr>
        <p:spPr bwMode="auto">
          <a:xfrm flipV="1">
            <a:off x="6610537" y="4482977"/>
            <a:ext cx="573962" cy="988492"/>
          </a:xfrm>
          <a:prstGeom prst="rtTriangle">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50" name="Right Triangle 49"/>
          <p:cNvSpPr/>
          <p:nvPr/>
        </p:nvSpPr>
        <p:spPr bwMode="auto">
          <a:xfrm flipV="1">
            <a:off x="7353186" y="2883261"/>
            <a:ext cx="573962" cy="988492"/>
          </a:xfrm>
          <a:prstGeom prst="rtTriangle">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51" name="Right Triangle 50"/>
          <p:cNvSpPr/>
          <p:nvPr/>
        </p:nvSpPr>
        <p:spPr bwMode="auto">
          <a:xfrm flipH="1" flipV="1">
            <a:off x="7938873" y="2877503"/>
            <a:ext cx="573962" cy="988492"/>
          </a:xfrm>
          <a:prstGeom prst="rtTriangle">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96954" y="2889261"/>
            <a:ext cx="1124744" cy="1124744"/>
          </a:xfrm>
          <a:prstGeom prst="rect">
            <a:avLst/>
          </a:prstGeom>
        </p:spPr>
      </p:pic>
      <p:sp>
        <p:nvSpPr>
          <p:cNvPr id="40" name="Text Box 14"/>
          <p:cNvSpPr txBox="1">
            <a:spLocks noChangeArrowheads="1"/>
          </p:cNvSpPr>
          <p:nvPr/>
        </p:nvSpPr>
        <p:spPr bwMode="auto">
          <a:xfrm>
            <a:off x="3619682" y="4036185"/>
            <a:ext cx="158273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US" altLang="en-US" sz="1100" b="1" dirty="0"/>
              <a:t>Health hazard</a:t>
            </a:r>
          </a:p>
        </p:txBody>
      </p:sp>
    </p:spTree>
    <p:extLst>
      <p:ext uri="{BB962C8B-B14F-4D97-AF65-F5344CB8AC3E}">
        <p14:creationId xmlns:p14="http://schemas.microsoft.com/office/powerpoint/2010/main" val="302257185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4"/>
          <p:cNvSpPr>
            <a:spLocks noGrp="1"/>
          </p:cNvSpPr>
          <p:nvPr>
            <p:ph type="sldNum" sz="quarter" idx="11"/>
          </p:nvPr>
        </p:nvSpPr>
        <p:spPr>
          <a:xfrm>
            <a:off x="152400" y="6375400"/>
            <a:ext cx="531168" cy="228600"/>
          </a:xfrm>
          <a:noFill/>
        </p:spPr>
        <p:txBody>
          <a:bodyPr/>
          <a:lstStyle/>
          <a:p>
            <a:fld id="{E65708EB-55D5-492E-B23F-C5AB1C9E1BAE}" type="slidenum">
              <a:rPr lang="de-DE" sz="1200" smtClean="0"/>
              <a:pPr/>
              <a:t>15</a:t>
            </a:fld>
            <a:r>
              <a:rPr lang="de-DE" sz="1200" dirty="0"/>
              <a:t> / 24</a:t>
            </a:r>
          </a:p>
          <a:p>
            <a:endParaRPr lang="de-DE" dirty="0"/>
          </a:p>
        </p:txBody>
      </p:sp>
      <p:sp>
        <p:nvSpPr>
          <p:cNvPr id="28675" name="Rectangle 2"/>
          <p:cNvSpPr>
            <a:spLocks noGrp="1" noChangeArrowheads="1"/>
          </p:cNvSpPr>
          <p:nvPr>
            <p:ph type="title"/>
          </p:nvPr>
        </p:nvSpPr>
        <p:spPr>
          <a:xfrm>
            <a:off x="417984" y="250824"/>
            <a:ext cx="8153400" cy="762000"/>
          </a:xfrm>
        </p:spPr>
        <p:txBody>
          <a:bodyPr/>
          <a:lstStyle/>
          <a:p>
            <a:pPr eaLnBrk="1" hangingPunct="1"/>
            <a:r>
              <a:rPr lang="en-GB" dirty="0"/>
              <a:t>Chemical safety</a:t>
            </a:r>
            <a:br>
              <a:rPr lang="en-GB" dirty="0"/>
            </a:br>
            <a:endParaRPr lang="en-US" dirty="0"/>
          </a:p>
        </p:txBody>
      </p:sp>
      <p:sp>
        <p:nvSpPr>
          <p:cNvPr id="25" name="Rectangle 3"/>
          <p:cNvSpPr txBox="1">
            <a:spLocks noChangeArrowheads="1"/>
          </p:cNvSpPr>
          <p:nvPr/>
        </p:nvSpPr>
        <p:spPr bwMode="auto">
          <a:xfrm>
            <a:off x="323528" y="1052736"/>
            <a:ext cx="8153400" cy="1872208"/>
          </a:xfrm>
          <a:prstGeom prst="rect">
            <a:avLst/>
          </a:prstGeom>
          <a:noFill/>
          <a:ln w="9525">
            <a:noFill/>
            <a:miter lim="800000"/>
            <a:headEnd/>
            <a:tailEnd/>
          </a:ln>
        </p:spPr>
        <p:txBody>
          <a:bodyPr lIns="0" tIns="0" rIns="0" bIns="0"/>
          <a:lstStyle/>
          <a:p>
            <a:pPr marL="111125" indent="-111125">
              <a:lnSpc>
                <a:spcPct val="120000"/>
              </a:lnSpc>
              <a:spcBef>
                <a:spcPts val="0"/>
              </a:spcBef>
              <a:spcAft>
                <a:spcPts val="600"/>
              </a:spcAft>
              <a:buClr>
                <a:schemeClr val="accent1"/>
              </a:buClr>
              <a:buFontTx/>
              <a:buChar char="•"/>
              <a:defRPr/>
            </a:pPr>
            <a:r>
              <a:rPr lang="en-GB" sz="1800" kern="0" dirty="0">
                <a:latin typeface="+mn-lt"/>
                <a:ea typeface="+mn-ea"/>
                <a:cs typeface="+mn-cs"/>
              </a:rPr>
              <a:t> You should know and understand the </a:t>
            </a:r>
            <a:br>
              <a:rPr lang="en-GB" sz="1800" kern="0" dirty="0">
                <a:latin typeface="+mn-lt"/>
                <a:ea typeface="+mn-ea"/>
                <a:cs typeface="+mn-cs"/>
              </a:rPr>
            </a:br>
            <a:r>
              <a:rPr lang="en-GB" sz="1800" kern="0" dirty="0">
                <a:latin typeface="+mn-lt"/>
                <a:ea typeface="+mn-ea"/>
                <a:cs typeface="+mn-cs"/>
              </a:rPr>
              <a:t>risks associated with the chemical and have read </a:t>
            </a:r>
            <a:br>
              <a:rPr lang="en-GB" sz="1800" kern="0" dirty="0">
                <a:latin typeface="+mn-lt"/>
                <a:ea typeface="+mn-ea"/>
                <a:cs typeface="+mn-cs"/>
              </a:rPr>
            </a:br>
            <a:r>
              <a:rPr lang="en-GB" sz="1800" kern="0" dirty="0">
                <a:latin typeface="+mn-lt"/>
                <a:ea typeface="+mn-ea"/>
                <a:cs typeface="+mn-cs"/>
              </a:rPr>
              <a:t>all relevant Material Safety Data Sheets (</a:t>
            </a:r>
            <a:r>
              <a:rPr lang="en-GB" sz="1800" b="1" kern="0" dirty="0">
                <a:latin typeface="+mn-lt"/>
                <a:ea typeface="+mn-ea"/>
                <a:cs typeface="+mn-cs"/>
              </a:rPr>
              <a:t>MSDS</a:t>
            </a:r>
            <a:r>
              <a:rPr lang="en-GB" sz="1800" kern="0" dirty="0">
                <a:latin typeface="+mn-lt"/>
                <a:ea typeface="+mn-ea"/>
                <a:cs typeface="+mn-cs"/>
              </a:rPr>
              <a:t>). </a:t>
            </a:r>
          </a:p>
          <a:p>
            <a:pPr marL="111125" indent="-111125">
              <a:lnSpc>
                <a:spcPct val="120000"/>
              </a:lnSpc>
              <a:spcBef>
                <a:spcPts val="0"/>
              </a:spcBef>
              <a:spcAft>
                <a:spcPts val="600"/>
              </a:spcAft>
              <a:buClr>
                <a:schemeClr val="accent1"/>
              </a:buClr>
              <a:buFontTx/>
              <a:buChar char="•"/>
              <a:defRPr/>
            </a:pPr>
            <a:r>
              <a:rPr lang="en-GB" sz="1800" kern="0" dirty="0">
                <a:latin typeface="+mn-lt"/>
                <a:ea typeface="+mn-ea"/>
                <a:cs typeface="+mn-cs"/>
              </a:rPr>
              <a:t> Information can also be found on the </a:t>
            </a:r>
            <a:r>
              <a:rPr lang="en-GB" sz="1800" kern="0" dirty="0" err="1">
                <a:latin typeface="+mn-lt"/>
                <a:ea typeface="+mn-ea"/>
                <a:cs typeface="+mn-cs"/>
              </a:rPr>
              <a:t>Toxolution</a:t>
            </a:r>
            <a:r>
              <a:rPr lang="en-GB" sz="1800" kern="0" dirty="0">
                <a:latin typeface="+mn-lt"/>
                <a:ea typeface="+mn-ea"/>
                <a:cs typeface="+mn-cs"/>
              </a:rPr>
              <a:t> electronic registry (</a:t>
            </a:r>
            <a:r>
              <a:rPr lang="en-GB" sz="1800" kern="0" dirty="0">
                <a:latin typeface="+mn-lt"/>
                <a:ea typeface="+mn-ea"/>
                <a:cs typeface="+mn-cs"/>
                <a:hlinkClick r:id="rId3"/>
              </a:rPr>
              <a:t>http://hd-toxo01.embl.de/Pages/Substanzliste_En.aspx</a:t>
            </a:r>
            <a:r>
              <a:rPr lang="en-GB" sz="1800" kern="0" dirty="0">
                <a:latin typeface="+mn-lt"/>
                <a:ea typeface="+mn-ea"/>
                <a:cs typeface="+mn-cs"/>
              </a:rPr>
              <a:t>) which you can access during your visit. </a:t>
            </a:r>
          </a:p>
          <a:p>
            <a:pPr marL="111125" indent="-111125">
              <a:lnSpc>
                <a:spcPct val="120000"/>
              </a:lnSpc>
              <a:spcBef>
                <a:spcPts val="0"/>
              </a:spcBef>
              <a:spcAft>
                <a:spcPts val="600"/>
              </a:spcAft>
              <a:buClr>
                <a:schemeClr val="accent1"/>
              </a:buClr>
              <a:buFontTx/>
              <a:buChar char="•"/>
              <a:defRPr/>
            </a:pPr>
            <a:r>
              <a:rPr lang="en-GB" sz="1800" kern="0" dirty="0">
                <a:latin typeface="+mn-lt"/>
                <a:ea typeface="+mn-ea"/>
                <a:cs typeface="+mn-cs"/>
              </a:rPr>
              <a:t> Advise a </a:t>
            </a:r>
            <a:r>
              <a:rPr lang="en-GB" sz="1800" kern="0" dirty="0">
                <a:solidFill>
                  <a:srgbClr val="0000CC"/>
                </a:solidFill>
                <a:latin typeface="+mn-lt"/>
                <a:ea typeface="+mn-ea"/>
                <a:cs typeface="+mn-cs"/>
              </a:rPr>
              <a:t>staff member </a:t>
            </a:r>
            <a:r>
              <a:rPr lang="en-GB" sz="1800" kern="0" dirty="0">
                <a:latin typeface="+mn-lt"/>
                <a:ea typeface="+mn-ea"/>
                <a:cs typeface="+mn-cs"/>
              </a:rPr>
              <a:t>or your </a:t>
            </a:r>
            <a:r>
              <a:rPr lang="en-GB" sz="1800" kern="0" dirty="0">
                <a:solidFill>
                  <a:srgbClr val="0000CC"/>
                </a:solidFill>
                <a:latin typeface="+mn-lt"/>
                <a:ea typeface="+mn-ea"/>
                <a:cs typeface="+mn-cs"/>
              </a:rPr>
              <a:t>local contact </a:t>
            </a:r>
            <a:r>
              <a:rPr lang="en-GB" sz="1800" b="1" u="sng" kern="0" dirty="0">
                <a:latin typeface="+mn-lt"/>
                <a:ea typeface="+mn-ea"/>
                <a:cs typeface="+mn-cs"/>
              </a:rPr>
              <a:t>prior</a:t>
            </a:r>
            <a:r>
              <a:rPr lang="en-GB" sz="1800" u="sng" kern="0" dirty="0">
                <a:latin typeface="+mn-lt"/>
                <a:ea typeface="+mn-ea"/>
                <a:cs typeface="+mn-cs"/>
              </a:rPr>
              <a:t> </a:t>
            </a:r>
            <a:r>
              <a:rPr lang="en-GB" sz="1800" b="1" u="sng" kern="0" dirty="0">
                <a:latin typeface="+mn-lt"/>
                <a:ea typeface="+mn-ea"/>
                <a:cs typeface="+mn-cs"/>
              </a:rPr>
              <a:t>to an experiment</a:t>
            </a:r>
            <a:r>
              <a:rPr lang="en-GB" sz="1800" b="1" kern="0" dirty="0">
                <a:latin typeface="+mn-lt"/>
                <a:ea typeface="+mn-ea"/>
                <a:cs typeface="+mn-cs"/>
              </a:rPr>
              <a:t> </a:t>
            </a:r>
            <a:r>
              <a:rPr lang="en-GB" sz="1800" kern="0" dirty="0">
                <a:latin typeface="+mn-lt"/>
                <a:ea typeface="+mn-ea"/>
                <a:cs typeface="+mn-cs"/>
              </a:rPr>
              <a:t>if potentially hazardous chemicals will be used.</a:t>
            </a:r>
          </a:p>
          <a:p>
            <a:pPr marL="111125" indent="-111125">
              <a:lnSpc>
                <a:spcPct val="120000"/>
              </a:lnSpc>
              <a:spcBef>
                <a:spcPts val="0"/>
              </a:spcBef>
              <a:spcAft>
                <a:spcPts val="600"/>
              </a:spcAft>
              <a:buClr>
                <a:schemeClr val="accent1"/>
              </a:buClr>
              <a:buFontTx/>
              <a:buChar char="•"/>
              <a:defRPr/>
            </a:pPr>
            <a:r>
              <a:rPr lang="en-GB" sz="1800" dirty="0">
                <a:solidFill>
                  <a:srgbClr val="0000CC"/>
                </a:solidFill>
              </a:rPr>
              <a:t> Dispose of your chemicals appropriately</a:t>
            </a:r>
            <a:r>
              <a:rPr lang="en-GB" sz="1800" dirty="0"/>
              <a:t> into the designated waste containers located in the SPC or user laboratory fume hoods. If in doubt, please </a:t>
            </a:r>
            <a:r>
              <a:rPr lang="en-GB" sz="1800" dirty="0">
                <a:solidFill>
                  <a:srgbClr val="0000CC"/>
                </a:solidFill>
              </a:rPr>
              <a:t>ask a staff member </a:t>
            </a:r>
            <a:r>
              <a:rPr lang="en-GB" sz="1800" dirty="0"/>
              <a:t>before discarding solvents.</a:t>
            </a:r>
          </a:p>
          <a:p>
            <a:pPr marL="111125" indent="-111125">
              <a:lnSpc>
                <a:spcPct val="120000"/>
              </a:lnSpc>
              <a:spcBef>
                <a:spcPts val="0"/>
              </a:spcBef>
              <a:spcAft>
                <a:spcPts val="600"/>
              </a:spcAft>
              <a:buClr>
                <a:schemeClr val="accent1"/>
              </a:buClr>
              <a:buFontTx/>
              <a:buChar char="•"/>
              <a:defRPr/>
            </a:pPr>
            <a:r>
              <a:rPr lang="en-GB" sz="1800" kern="0" dirty="0">
                <a:solidFill>
                  <a:srgbClr val="0000CC"/>
                </a:solidFill>
                <a:latin typeface="+mn-lt"/>
                <a:ea typeface="+mn-ea"/>
                <a:cs typeface="+mn-cs"/>
              </a:rPr>
              <a:t> Label all of your samples and containers </a:t>
            </a:r>
            <a:r>
              <a:rPr lang="en-GB" sz="1800" kern="0" dirty="0">
                <a:latin typeface="+mn-lt"/>
                <a:ea typeface="+mn-ea"/>
                <a:cs typeface="+mn-cs"/>
              </a:rPr>
              <a:t>with your name and the content, please dispose of them after your experiment. </a:t>
            </a:r>
          </a:p>
          <a:p>
            <a:pPr>
              <a:lnSpc>
                <a:spcPct val="120000"/>
              </a:lnSpc>
              <a:spcBef>
                <a:spcPts val="0"/>
              </a:spcBef>
              <a:buClr>
                <a:schemeClr val="accent1"/>
              </a:buClr>
              <a:defRPr/>
            </a:pPr>
            <a:endParaRPr lang="en-GB" sz="1800" kern="0" dirty="0">
              <a:latin typeface="+mn-lt"/>
              <a:ea typeface="+mn-ea"/>
              <a:cs typeface="+mn-cs"/>
            </a:endParaRPr>
          </a:p>
        </p:txBody>
      </p:sp>
      <p:grpSp>
        <p:nvGrpSpPr>
          <p:cNvPr id="10" name="Group 9"/>
          <p:cNvGrpSpPr/>
          <p:nvPr/>
        </p:nvGrpSpPr>
        <p:grpSpPr>
          <a:xfrm>
            <a:off x="5082483" y="44003"/>
            <a:ext cx="3960440" cy="2016224"/>
            <a:chOff x="-192745" y="4828278"/>
            <a:chExt cx="3960440" cy="2016224"/>
          </a:xfrm>
        </p:grpSpPr>
        <p:sp>
          <p:nvSpPr>
            <p:cNvPr id="19" name="Explosion 1 18"/>
            <p:cNvSpPr/>
            <p:nvPr/>
          </p:nvSpPr>
          <p:spPr bwMode="auto">
            <a:xfrm>
              <a:off x="-192745" y="4828278"/>
              <a:ext cx="3960440" cy="2016224"/>
            </a:xfrm>
            <a:prstGeom prst="irregularSeal1">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18" name="Rectangle 3"/>
            <p:cNvSpPr txBox="1">
              <a:spLocks noChangeArrowheads="1"/>
            </p:cNvSpPr>
            <p:nvPr/>
          </p:nvSpPr>
          <p:spPr bwMode="auto">
            <a:xfrm>
              <a:off x="715197" y="5387624"/>
              <a:ext cx="2448272" cy="8640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171450" indent="-171450">
                <a:spcBef>
                  <a:spcPts val="600"/>
                </a:spcBef>
                <a:spcAft>
                  <a:spcPts val="600"/>
                </a:spcAft>
                <a:buClr>
                  <a:schemeClr val="accent1"/>
                </a:buClr>
              </a:pPr>
              <a:r>
                <a:rPr lang="en-GB" sz="1800" dirty="0"/>
                <a:t>Understand the risks and inform us about potential hazards!</a:t>
              </a:r>
              <a:endParaRPr kumimoji="0" lang="en-GB" sz="1800" b="0" i="0" strike="noStrike" kern="0" cap="none" spc="0" normalizeH="0" baseline="0" noProof="0" dirty="0">
                <a:ln>
                  <a:noFill/>
                </a:ln>
                <a:solidFill>
                  <a:srgbClr val="0000CC"/>
                </a:solidFill>
                <a:effectLst/>
                <a:uLnTx/>
                <a:uFillTx/>
                <a:latin typeface="+mn-lt"/>
                <a:ea typeface="+mn-ea"/>
                <a:cs typeface="+mn-cs"/>
              </a:endParaRPr>
            </a:p>
            <a:p>
              <a:pPr marL="171450" marR="0" lvl="0" indent="-171450" algn="l" defTabSz="914400" rtl="0" eaLnBrk="1" fontAlgn="base" latinLnBrk="0" hangingPunct="1">
                <a:lnSpc>
                  <a:spcPct val="100000"/>
                </a:lnSpc>
                <a:spcBef>
                  <a:spcPts val="600"/>
                </a:spcBef>
                <a:spcAft>
                  <a:spcPts val="600"/>
                </a:spcAft>
                <a:buClr>
                  <a:schemeClr val="accent1"/>
                </a:buClr>
                <a:buSzTx/>
                <a:buFontTx/>
                <a:buChar char="•"/>
                <a:tabLst/>
                <a:defRPr/>
              </a:pPr>
              <a:endParaRPr kumimoji="0" lang="en-GB" sz="1900" b="0" i="0" u="none" strike="noStrike" kern="0" cap="none" spc="0" normalizeH="0" baseline="0" noProof="0" dirty="0">
                <a:ln>
                  <a:noFill/>
                </a:ln>
                <a:solidFill>
                  <a:srgbClr val="0000CC"/>
                </a:solidFill>
                <a:effectLst/>
                <a:uLnTx/>
                <a:uFillTx/>
                <a:latin typeface="+mn-lt"/>
                <a:ea typeface="+mn-ea"/>
                <a:cs typeface="+mn-cs"/>
              </a:endParaRPr>
            </a:p>
          </p:txBody>
        </p:sp>
      </p:gr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4"/>
          <p:cNvSpPr>
            <a:spLocks noGrp="1"/>
          </p:cNvSpPr>
          <p:nvPr>
            <p:ph type="sldNum" sz="quarter" idx="11"/>
          </p:nvPr>
        </p:nvSpPr>
        <p:spPr>
          <a:xfrm>
            <a:off x="152400" y="6375400"/>
            <a:ext cx="531168" cy="228600"/>
          </a:xfrm>
          <a:noFill/>
        </p:spPr>
        <p:txBody>
          <a:bodyPr/>
          <a:lstStyle/>
          <a:p>
            <a:fld id="{536E6FBA-20C9-4DC3-A2EE-DCC1341D3924}" type="slidenum">
              <a:rPr lang="de-DE" sz="1200" smtClean="0"/>
              <a:pPr/>
              <a:t>16</a:t>
            </a:fld>
            <a:r>
              <a:rPr lang="de-DE" sz="1200" dirty="0"/>
              <a:t> / 24</a:t>
            </a:r>
          </a:p>
          <a:p>
            <a:endParaRPr lang="de-DE" sz="1200" dirty="0"/>
          </a:p>
        </p:txBody>
      </p:sp>
      <p:sp>
        <p:nvSpPr>
          <p:cNvPr id="19459" name="Rectangle 2"/>
          <p:cNvSpPr>
            <a:spLocks noGrp="1" noChangeArrowheads="1"/>
          </p:cNvSpPr>
          <p:nvPr>
            <p:ph type="title"/>
          </p:nvPr>
        </p:nvSpPr>
        <p:spPr>
          <a:xfrm>
            <a:off x="395536" y="267425"/>
            <a:ext cx="8153400" cy="648072"/>
          </a:xfrm>
        </p:spPr>
        <p:txBody>
          <a:bodyPr/>
          <a:lstStyle/>
          <a:p>
            <a:pPr eaLnBrk="1" hangingPunct="1"/>
            <a:r>
              <a:rPr lang="en-GB" dirty="0"/>
              <a:t>Chemical safety</a:t>
            </a:r>
          </a:p>
        </p:txBody>
      </p:sp>
      <p:sp>
        <p:nvSpPr>
          <p:cNvPr id="19460" name="Rectangle 3"/>
          <p:cNvSpPr>
            <a:spLocks noGrp="1" noChangeArrowheads="1"/>
          </p:cNvSpPr>
          <p:nvPr>
            <p:ph type="body" idx="1"/>
          </p:nvPr>
        </p:nvSpPr>
        <p:spPr>
          <a:xfrm>
            <a:off x="395535" y="1124744"/>
            <a:ext cx="8440967" cy="5328592"/>
          </a:xfrm>
        </p:spPr>
        <p:txBody>
          <a:bodyPr/>
          <a:lstStyle/>
          <a:p>
            <a:pPr marL="171450" indent="-171450" eaLnBrk="1" hangingPunct="1">
              <a:lnSpc>
                <a:spcPct val="115000"/>
              </a:lnSpc>
              <a:spcBef>
                <a:spcPts val="600"/>
              </a:spcBef>
              <a:spcAft>
                <a:spcPts val="1200"/>
              </a:spcAft>
            </a:pPr>
            <a:r>
              <a:rPr lang="en-GB" sz="1800" dirty="0">
                <a:solidFill>
                  <a:srgbClr val="0000CC"/>
                </a:solidFill>
              </a:rPr>
              <a:t>Safety goggles must be worn and fume hoods must be</a:t>
            </a:r>
            <a:br>
              <a:rPr lang="en-GB" sz="1800" dirty="0">
                <a:solidFill>
                  <a:srgbClr val="0000CC"/>
                </a:solidFill>
              </a:rPr>
            </a:br>
            <a:r>
              <a:rPr lang="en-GB" sz="1800" dirty="0">
                <a:solidFill>
                  <a:srgbClr val="0000CC"/>
                </a:solidFill>
              </a:rPr>
              <a:t>used</a:t>
            </a:r>
            <a:r>
              <a:rPr lang="en-GB" sz="1800" dirty="0"/>
              <a:t> when handling potentially hazardous chemicals.</a:t>
            </a:r>
            <a:br>
              <a:rPr lang="en-GB" sz="1800" dirty="0"/>
            </a:br>
            <a:r>
              <a:rPr lang="en-GB" sz="1800" dirty="0"/>
              <a:t>			</a:t>
            </a:r>
          </a:p>
          <a:p>
            <a:pPr marL="171450" indent="-171450" eaLnBrk="1" hangingPunct="1">
              <a:spcBef>
                <a:spcPts val="600"/>
              </a:spcBef>
              <a:spcAft>
                <a:spcPts val="1200"/>
              </a:spcAft>
              <a:buNone/>
            </a:pPr>
            <a:endParaRPr lang="en-GB" sz="1800" dirty="0"/>
          </a:p>
          <a:p>
            <a:pPr marL="171450" indent="-171450" eaLnBrk="1" hangingPunct="1">
              <a:spcBef>
                <a:spcPts val="600"/>
              </a:spcBef>
              <a:spcAft>
                <a:spcPts val="1200"/>
              </a:spcAft>
              <a:buNone/>
            </a:pPr>
            <a:endParaRPr lang="en-GB" sz="1800" dirty="0"/>
          </a:p>
          <a:p>
            <a:pPr marL="0" indent="0">
              <a:lnSpc>
                <a:spcPct val="115000"/>
              </a:lnSpc>
              <a:spcAft>
                <a:spcPts val="1200"/>
              </a:spcAft>
              <a:buNone/>
              <a:defRPr/>
            </a:pPr>
            <a:r>
              <a:rPr lang="en-GB" sz="1800" dirty="0"/>
              <a:t>     </a:t>
            </a:r>
            <a:r>
              <a:rPr lang="en-GB" sz="1400" dirty="0"/>
              <a:t>Building 48e, ground floor                          Building 15, 1</a:t>
            </a:r>
            <a:r>
              <a:rPr lang="en-GB" sz="1400" baseline="30000" dirty="0"/>
              <a:t>st</a:t>
            </a:r>
            <a:r>
              <a:rPr lang="en-GB" sz="1400" dirty="0"/>
              <a:t> floor</a:t>
            </a:r>
          </a:p>
          <a:p>
            <a:pPr marL="171450" indent="-171450">
              <a:lnSpc>
                <a:spcPct val="115000"/>
              </a:lnSpc>
              <a:spcAft>
                <a:spcPts val="1200"/>
              </a:spcAft>
              <a:defRPr/>
            </a:pPr>
            <a:r>
              <a:rPr lang="en-GB" sz="1800" dirty="0"/>
              <a:t>Depending on the hazard, </a:t>
            </a:r>
            <a:r>
              <a:rPr lang="en-GB" sz="1800" dirty="0">
                <a:solidFill>
                  <a:srgbClr val="0000CC"/>
                </a:solidFill>
              </a:rPr>
              <a:t>appropriate gloves must be worn</a:t>
            </a:r>
            <a:r>
              <a:rPr lang="en-GB" sz="1800" dirty="0"/>
              <a:t>. </a:t>
            </a:r>
            <a:br>
              <a:rPr lang="en-GB" sz="1800" dirty="0"/>
            </a:br>
            <a:r>
              <a:rPr lang="en-GB" sz="1800" dirty="0"/>
              <a:t>Gloves must be </a:t>
            </a:r>
            <a:r>
              <a:rPr lang="en-GB" sz="1800" dirty="0">
                <a:solidFill>
                  <a:srgbClr val="0000CC"/>
                </a:solidFill>
              </a:rPr>
              <a:t>removed </a:t>
            </a:r>
            <a:r>
              <a:rPr lang="en-GB" sz="1800" dirty="0"/>
              <a:t>before touching handles, switches, </a:t>
            </a:r>
            <a:br>
              <a:rPr lang="en-GB" sz="1800" dirty="0"/>
            </a:br>
            <a:r>
              <a:rPr lang="en-GB" sz="1800" dirty="0"/>
              <a:t>taps or leaving the laboratory, and </a:t>
            </a:r>
            <a:r>
              <a:rPr lang="en-GB" sz="1800" dirty="0">
                <a:solidFill>
                  <a:srgbClr val="0000CC"/>
                </a:solidFill>
              </a:rPr>
              <a:t>must not be reused</a:t>
            </a:r>
            <a:r>
              <a:rPr lang="en-GB" sz="1800" dirty="0"/>
              <a:t>.</a:t>
            </a:r>
          </a:p>
          <a:p>
            <a:pPr marL="171450" indent="-171450">
              <a:lnSpc>
                <a:spcPct val="115000"/>
              </a:lnSpc>
              <a:spcAft>
                <a:spcPts val="1200"/>
              </a:spcAft>
              <a:defRPr/>
            </a:pPr>
            <a:r>
              <a:rPr lang="en-US" sz="1800" dirty="0">
                <a:solidFill>
                  <a:srgbClr val="0000CC"/>
                </a:solidFill>
              </a:rPr>
              <a:t>You should follow the "one-glove" rule:</a:t>
            </a:r>
            <a:r>
              <a:rPr lang="en-US" sz="1800" dirty="0"/>
              <a:t> Wear one glove to carry potentially harmful material and have one hand without a glove to touch door handles, switches, etc.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9261" y="691286"/>
            <a:ext cx="1209675" cy="120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6827" y="3533761"/>
            <a:ext cx="1209675" cy="120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025" y="1988840"/>
            <a:ext cx="3026403" cy="1296144"/>
          </a:xfrm>
          <a:prstGeom prst="rect">
            <a:avLst/>
          </a:prstGeom>
        </p:spPr>
      </p:pic>
      <p:sp>
        <p:nvSpPr>
          <p:cNvPr id="3" name="TextBox 2"/>
          <p:cNvSpPr txBox="1"/>
          <p:nvPr/>
        </p:nvSpPr>
        <p:spPr>
          <a:xfrm>
            <a:off x="6318461" y="2415824"/>
            <a:ext cx="2866415" cy="738664"/>
          </a:xfrm>
          <a:prstGeom prst="rect">
            <a:avLst/>
          </a:prstGeom>
          <a:noFill/>
        </p:spPr>
        <p:txBody>
          <a:bodyPr wrap="square" rtlCol="0">
            <a:spAutoFit/>
          </a:bodyPr>
          <a:lstStyle/>
          <a:p>
            <a:r>
              <a:rPr lang="de-DE" sz="1400" b="1" dirty="0"/>
              <a:t>Fume hoods </a:t>
            </a:r>
            <a:r>
              <a:rPr lang="de-DE" sz="1400" dirty="0"/>
              <a:t>can be found</a:t>
            </a:r>
          </a:p>
          <a:p>
            <a:r>
              <a:rPr lang="de-DE" sz="1400" dirty="0"/>
              <a:t>in several locations in the SPC facility </a:t>
            </a:r>
            <a:r>
              <a:rPr lang="de-DE" sz="1400" i="1" dirty="0"/>
              <a:t>(outlined in red)</a:t>
            </a:r>
            <a:r>
              <a:rPr lang="de-DE" sz="1400" dirty="0"/>
              <a:t>.</a:t>
            </a: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5923" t="8434" r="6423" b="23510"/>
          <a:stretch/>
        </p:blipFill>
        <p:spPr>
          <a:xfrm>
            <a:off x="3968917" y="1916832"/>
            <a:ext cx="2349544" cy="1368152"/>
          </a:xfrm>
          <a:prstGeom prst="rect">
            <a:avLst/>
          </a:prstGeom>
          <a:ln>
            <a:solidFill>
              <a:schemeClr val="tx1"/>
            </a:solidFill>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57" y="247338"/>
            <a:ext cx="8153400" cy="762000"/>
          </a:xfrm>
        </p:spPr>
        <p:txBody>
          <a:bodyPr/>
          <a:lstStyle/>
          <a:p>
            <a:r>
              <a:rPr lang="en-US" dirty="0"/>
              <a:t>Chemical safety</a:t>
            </a:r>
          </a:p>
        </p:txBody>
      </p:sp>
      <p:sp>
        <p:nvSpPr>
          <p:cNvPr id="3" name="Content Placeholder 2"/>
          <p:cNvSpPr>
            <a:spLocks noGrp="1"/>
          </p:cNvSpPr>
          <p:nvPr>
            <p:ph idx="1"/>
          </p:nvPr>
        </p:nvSpPr>
        <p:spPr>
          <a:xfrm>
            <a:off x="323528" y="1066800"/>
            <a:ext cx="8640960" cy="4738464"/>
          </a:xfrm>
        </p:spPr>
        <p:txBody>
          <a:bodyPr/>
          <a:lstStyle/>
          <a:p>
            <a:pPr>
              <a:lnSpc>
                <a:spcPct val="114000"/>
              </a:lnSpc>
              <a:spcBef>
                <a:spcPts val="400"/>
              </a:spcBef>
              <a:spcAft>
                <a:spcPts val="1200"/>
              </a:spcAft>
            </a:pPr>
            <a:r>
              <a:rPr lang="en-US" sz="1800" dirty="0"/>
              <a:t>Dispose of the dried-up </a:t>
            </a:r>
            <a:r>
              <a:rPr lang="en-US" sz="1800" dirty="0" err="1"/>
              <a:t>crystallisation</a:t>
            </a:r>
            <a:r>
              <a:rPr lang="en-US" sz="1800" dirty="0"/>
              <a:t> plates containing any chemicals that are toxic or harmful for the environment in the designated container in the crystal storage room (L008). </a:t>
            </a:r>
            <a:br>
              <a:rPr lang="en-US" sz="1800" dirty="0"/>
            </a:br>
            <a:r>
              <a:rPr lang="en-US" sz="1800" b="1" dirty="0"/>
              <a:t>Discarding tubes (</a:t>
            </a:r>
            <a:r>
              <a:rPr lang="en-US" sz="1800" b="1" dirty="0" err="1"/>
              <a:t>eppies</a:t>
            </a:r>
            <a:r>
              <a:rPr lang="en-US" sz="1800" b="1" dirty="0"/>
              <a:t> or falcons) containing liquid into the container is not allowed!</a:t>
            </a:r>
          </a:p>
          <a:p>
            <a:pPr>
              <a:lnSpc>
                <a:spcPct val="114000"/>
              </a:lnSpc>
              <a:spcBef>
                <a:spcPts val="400"/>
              </a:spcBef>
              <a:spcAft>
                <a:spcPts val="1200"/>
              </a:spcAft>
            </a:pPr>
            <a:r>
              <a:rPr lang="en-US" sz="1800" dirty="0"/>
              <a:t>Plates that are free of hazardous chemicals may be placed in the regular waste. </a:t>
            </a:r>
          </a:p>
          <a:p>
            <a:pPr>
              <a:lnSpc>
                <a:spcPct val="114000"/>
              </a:lnSpc>
              <a:spcBef>
                <a:spcPts val="400"/>
              </a:spcBef>
              <a:spcAft>
                <a:spcPts val="1200"/>
              </a:spcAft>
            </a:pPr>
            <a:r>
              <a:rPr lang="en-US" sz="1800" dirty="0"/>
              <a:t>Examples of hazardous chemicals frequently used in </a:t>
            </a:r>
            <a:r>
              <a:rPr lang="en-US" sz="1800" dirty="0" err="1"/>
              <a:t>crystallisation</a:t>
            </a:r>
            <a:r>
              <a:rPr lang="en-US" sz="1800" dirty="0"/>
              <a:t>: </a:t>
            </a:r>
          </a:p>
          <a:p>
            <a:pPr marL="540000" indent="0">
              <a:buNone/>
            </a:pPr>
            <a:r>
              <a:rPr lang="en-US" sz="1400" dirty="0"/>
              <a:t>heavy atom salts for phasing</a:t>
            </a:r>
          </a:p>
          <a:p>
            <a:pPr marL="540000" indent="0">
              <a:buNone/>
            </a:pPr>
            <a:r>
              <a:rPr lang="en-US" sz="1400" dirty="0" err="1"/>
              <a:t>cacodylate</a:t>
            </a:r>
            <a:r>
              <a:rPr lang="en-US" sz="1400" dirty="0"/>
              <a:t> buffer</a:t>
            </a:r>
          </a:p>
          <a:p>
            <a:pPr marL="540000" indent="0">
              <a:buNone/>
            </a:pPr>
            <a:r>
              <a:rPr lang="en-US" sz="1400" dirty="0"/>
              <a:t>cadmium chloride</a:t>
            </a:r>
          </a:p>
          <a:p>
            <a:pPr marL="540000" indent="0">
              <a:buNone/>
            </a:pPr>
            <a:r>
              <a:rPr lang="en-US" sz="1400" dirty="0"/>
              <a:t>lithium nitrate</a:t>
            </a:r>
          </a:p>
          <a:p>
            <a:pPr marL="540000" indent="0">
              <a:buNone/>
            </a:pPr>
            <a:r>
              <a:rPr lang="en-US" sz="1400" dirty="0"/>
              <a:t>nickel(II)chloride</a:t>
            </a:r>
          </a:p>
          <a:p>
            <a:pPr marL="540000" indent="0">
              <a:buNone/>
            </a:pPr>
            <a:r>
              <a:rPr lang="en-US" sz="1400" dirty="0"/>
              <a:t>potassium iodide</a:t>
            </a:r>
          </a:p>
          <a:p>
            <a:pPr marL="540000" indent="0">
              <a:buNone/>
            </a:pPr>
            <a:r>
              <a:rPr lang="en-US" sz="1400" dirty="0"/>
              <a:t>zinc </a:t>
            </a:r>
            <a:r>
              <a:rPr lang="en-US" sz="1400" dirty="0" err="1"/>
              <a:t>sulphate</a:t>
            </a:r>
            <a:endParaRPr lang="en-US" sz="1400" dirty="0"/>
          </a:p>
          <a:p>
            <a:pPr marL="0" indent="0">
              <a:buNone/>
            </a:pPr>
            <a:r>
              <a:rPr lang="en-US" sz="2000" dirty="0"/>
              <a:t> </a:t>
            </a:r>
          </a:p>
          <a:p>
            <a:endParaRPr lang="en-US" dirty="0"/>
          </a:p>
        </p:txBody>
      </p:sp>
      <p:sp>
        <p:nvSpPr>
          <p:cNvPr id="5" name="Slide Number Placeholder 4"/>
          <p:cNvSpPr>
            <a:spLocks noGrp="1"/>
          </p:cNvSpPr>
          <p:nvPr>
            <p:ph type="sldNum" sz="quarter" idx="11"/>
          </p:nvPr>
        </p:nvSpPr>
        <p:spPr>
          <a:xfrm>
            <a:off x="152400" y="6375400"/>
            <a:ext cx="531168" cy="228600"/>
          </a:xfrm>
        </p:spPr>
        <p:txBody>
          <a:bodyPr/>
          <a:lstStyle/>
          <a:p>
            <a:pPr>
              <a:defRPr/>
            </a:pPr>
            <a:fld id="{9A4509F6-CBA6-4342-85CB-9B27E446690D}" type="slidenum">
              <a:rPr lang="de-DE" sz="1200" smtClean="0"/>
              <a:pPr>
                <a:defRPr/>
              </a:pPr>
              <a:t>17</a:t>
            </a:fld>
            <a:r>
              <a:rPr lang="de-DE" sz="1200" dirty="0"/>
              <a:t> / 24</a:t>
            </a:r>
          </a:p>
          <a:p>
            <a:pPr>
              <a:defRPr/>
            </a:pPr>
            <a:endParaRPr lang="de-DE" dirty="0"/>
          </a:p>
        </p:txBody>
      </p:sp>
      <p:pic>
        <p:nvPicPr>
          <p:cNvPr id="7" name="P 1"/>
          <p:cNvPicPr/>
          <p:nvPr/>
        </p:nvPicPr>
        <p:blipFill>
          <a:blip r:embed="rId3" cstate="print"/>
          <a:srcRect l="7380"/>
          <a:stretch>
            <a:fillRect/>
          </a:stretch>
        </p:blipFill>
        <p:spPr>
          <a:xfrm>
            <a:off x="3395277" y="3910196"/>
            <a:ext cx="2542522" cy="202923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3652" y="4005064"/>
            <a:ext cx="1302807" cy="167263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604" y="3709201"/>
            <a:ext cx="1215610" cy="121561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0014" y="4953542"/>
            <a:ext cx="1136790" cy="1136790"/>
          </a:xfrm>
          <a:prstGeom prst="rect">
            <a:avLst/>
          </a:prstGeom>
        </p:spPr>
      </p:pic>
    </p:spTree>
    <p:extLst>
      <p:ext uri="{BB962C8B-B14F-4D97-AF65-F5344CB8AC3E}">
        <p14:creationId xmlns:p14="http://schemas.microsoft.com/office/powerpoint/2010/main" val="4086783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7356353" y="604595"/>
            <a:ext cx="1207306" cy="1056913"/>
          </a:xfrm>
          <a:prstGeom prst="rect">
            <a:avLst/>
          </a:prstGeom>
        </p:spPr>
      </p:pic>
      <p:sp>
        <p:nvSpPr>
          <p:cNvPr id="2" name="Title 1"/>
          <p:cNvSpPr>
            <a:spLocks noGrp="1"/>
          </p:cNvSpPr>
          <p:nvPr>
            <p:ph type="title"/>
          </p:nvPr>
        </p:nvSpPr>
        <p:spPr>
          <a:xfrm>
            <a:off x="323528" y="116632"/>
            <a:ext cx="8153400" cy="1035968"/>
          </a:xfrm>
        </p:spPr>
        <p:txBody>
          <a:bodyPr/>
          <a:lstStyle/>
          <a:p>
            <a:r>
              <a:rPr lang="de-DE" dirty="0"/>
              <a:t>Highly toxic and heavy-metal compounds</a:t>
            </a:r>
            <a:endParaRPr lang="en-US" dirty="0"/>
          </a:p>
        </p:txBody>
      </p:sp>
      <p:sp>
        <p:nvSpPr>
          <p:cNvPr id="5" name="Slide Number Placeholder 4"/>
          <p:cNvSpPr>
            <a:spLocks noGrp="1"/>
          </p:cNvSpPr>
          <p:nvPr>
            <p:ph type="sldNum" sz="quarter" idx="11"/>
          </p:nvPr>
        </p:nvSpPr>
        <p:spPr>
          <a:xfrm>
            <a:off x="152400" y="6375400"/>
            <a:ext cx="819200" cy="228600"/>
          </a:xfrm>
        </p:spPr>
        <p:txBody>
          <a:bodyPr/>
          <a:lstStyle/>
          <a:p>
            <a:pPr>
              <a:defRPr/>
            </a:pPr>
            <a:fld id="{9A4509F6-CBA6-4342-85CB-9B27E446690D}" type="slidenum">
              <a:rPr lang="de-DE" sz="1200" smtClean="0"/>
              <a:pPr>
                <a:defRPr/>
              </a:pPr>
              <a:t>18</a:t>
            </a:fld>
            <a:r>
              <a:rPr lang="de-DE" sz="1200" dirty="0"/>
              <a:t> / 24</a:t>
            </a:r>
          </a:p>
          <a:p>
            <a:pPr>
              <a:defRPr/>
            </a:pPr>
            <a:endParaRPr lang="de-DE" dirty="0"/>
          </a:p>
        </p:txBody>
      </p:sp>
      <p:sp>
        <p:nvSpPr>
          <p:cNvPr id="6" name="Rectangle 3"/>
          <p:cNvSpPr txBox="1">
            <a:spLocks noChangeArrowheads="1"/>
          </p:cNvSpPr>
          <p:nvPr/>
        </p:nvSpPr>
        <p:spPr bwMode="auto">
          <a:xfrm>
            <a:off x="287525" y="980728"/>
            <a:ext cx="6840759" cy="50405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5750" indent="-285750">
              <a:spcBef>
                <a:spcPts val="600"/>
              </a:spcBef>
              <a:spcAft>
                <a:spcPts val="0"/>
              </a:spcAft>
              <a:buClr>
                <a:schemeClr val="accent1"/>
              </a:buClr>
              <a:buFont typeface="Arial" panose="020B0604020202020204" pitchFamily="34" charset="0"/>
              <a:buChar char="•"/>
            </a:pPr>
            <a:r>
              <a:rPr lang="en-GB" sz="1800" kern="0" dirty="0">
                <a:solidFill>
                  <a:srgbClr val="0000CC"/>
                </a:solidFill>
                <a:latin typeface="+mn-lt"/>
                <a:ea typeface="+mn-ea"/>
                <a:cs typeface="+mn-cs"/>
              </a:rPr>
              <a:t>R</a:t>
            </a:r>
            <a:r>
              <a:rPr kumimoji="0" lang="en-GB" sz="1800" b="0" i="0" u="none" strike="noStrike" kern="0" cap="none" spc="0" normalizeH="0" baseline="0" noProof="0" dirty="0" err="1">
                <a:ln>
                  <a:noFill/>
                </a:ln>
                <a:solidFill>
                  <a:srgbClr val="0000CC"/>
                </a:solidFill>
                <a:effectLst/>
                <a:uLnTx/>
                <a:uFillTx/>
                <a:latin typeface="+mn-lt"/>
                <a:ea typeface="+mn-ea"/>
                <a:cs typeface="+mn-cs"/>
              </a:rPr>
              <a:t>adioactive</a:t>
            </a:r>
            <a:r>
              <a:rPr kumimoji="0" lang="en-GB" sz="1800" b="0" i="0" u="none" strike="noStrike" kern="0" cap="none" spc="0" normalizeH="0" baseline="0" noProof="0" dirty="0">
                <a:ln>
                  <a:noFill/>
                </a:ln>
                <a:solidFill>
                  <a:srgbClr val="0000CC"/>
                </a:solidFill>
                <a:effectLst/>
                <a:uLnTx/>
                <a:uFillTx/>
                <a:latin typeface="+mn-lt"/>
                <a:ea typeface="+mn-ea"/>
                <a:cs typeface="+mn-cs"/>
              </a:rPr>
              <a:t> materials </a:t>
            </a:r>
            <a:r>
              <a:rPr kumimoji="0" lang="en-GB" sz="1800" b="0" i="0" u="none" strike="noStrike" kern="0" cap="none" spc="0" normalizeH="0" baseline="0" noProof="0" dirty="0">
                <a:ln>
                  <a:noFill/>
                </a:ln>
                <a:effectLst/>
                <a:uLnTx/>
                <a:uFillTx/>
                <a:latin typeface="+mn-lt"/>
                <a:ea typeface="+mn-ea"/>
                <a:cs typeface="+mn-cs"/>
              </a:rPr>
              <a:t>are not allowed in the laboratories.</a:t>
            </a:r>
          </a:p>
          <a:p>
            <a:pPr marL="285750" indent="-285750">
              <a:spcBef>
                <a:spcPts val="600"/>
              </a:spcBef>
              <a:spcAft>
                <a:spcPts val="0"/>
              </a:spcAft>
              <a:buClr>
                <a:schemeClr val="accent1"/>
              </a:buClr>
              <a:buFont typeface="Arial" panose="020B0604020202020204" pitchFamily="34" charset="0"/>
              <a:buChar char="•"/>
            </a:pPr>
            <a:endParaRPr lang="en-US" sz="1800" dirty="0"/>
          </a:p>
          <a:p>
            <a:pPr marL="285750" indent="-285750">
              <a:spcBef>
                <a:spcPts val="0"/>
              </a:spcBef>
              <a:spcAft>
                <a:spcPts val="0"/>
              </a:spcAft>
              <a:buClr>
                <a:schemeClr val="accent1"/>
              </a:buClr>
              <a:buFont typeface="Arial" panose="020B0604020202020204" pitchFamily="34" charset="0"/>
              <a:buChar char="•"/>
            </a:pPr>
            <a:r>
              <a:rPr lang="en-GB" sz="1800" kern="0" dirty="0">
                <a:solidFill>
                  <a:srgbClr val="0000CC"/>
                </a:solidFill>
                <a:latin typeface="+mn-lt"/>
                <a:ea typeface="+mn-ea"/>
                <a:cs typeface="+mn-cs"/>
              </a:rPr>
              <a:t>Toxic substances </a:t>
            </a:r>
            <a:r>
              <a:rPr kumimoji="0" lang="en-GB" sz="1800" b="0" i="0" u="none" strike="noStrike" kern="0" cap="none" spc="0" normalizeH="0" baseline="0" noProof="0" dirty="0">
                <a:ln>
                  <a:noFill/>
                </a:ln>
                <a:effectLst/>
                <a:uLnTx/>
                <a:uFillTx/>
                <a:latin typeface="+mn-lt"/>
                <a:ea typeface="+mn-ea"/>
                <a:cs typeface="+mn-cs"/>
              </a:rPr>
              <a:t>(e.g. hydrofluoric acid) </a:t>
            </a:r>
            <a:r>
              <a:rPr lang="en-GB" sz="1800" kern="0" dirty="0"/>
              <a:t>are not allowed in the laboratories</a:t>
            </a:r>
            <a:r>
              <a:rPr kumimoji="0" lang="en-GB" sz="1800" b="0" i="0" u="none" strike="noStrike" kern="0" cap="none" spc="0" normalizeH="0" baseline="0" noProof="0" dirty="0">
                <a:ln>
                  <a:noFill/>
                </a:ln>
                <a:solidFill>
                  <a:schemeClr val="tx1"/>
                </a:solidFill>
                <a:effectLst/>
                <a:uLnTx/>
                <a:uFillTx/>
                <a:latin typeface="+mn-lt"/>
                <a:ea typeface="+mn-ea"/>
                <a:cs typeface="+mn-cs"/>
              </a:rPr>
              <a:t>.</a:t>
            </a:r>
          </a:p>
          <a:p>
            <a:pPr marL="285750" indent="-285750">
              <a:spcBef>
                <a:spcPts val="0"/>
              </a:spcBef>
              <a:spcAft>
                <a:spcPts val="0"/>
              </a:spcAft>
              <a:buClr>
                <a:schemeClr val="accent1"/>
              </a:buClr>
              <a:buFont typeface="Arial" panose="020B0604020202020204" pitchFamily="34" charset="0"/>
              <a:buChar char="•"/>
            </a:pPr>
            <a:endParaRPr kumimoji="0" lang="en-GB" sz="1800" b="0" i="0" u="none" strike="noStrike" kern="0" cap="none" spc="0" normalizeH="0" baseline="0" noProof="0" dirty="0">
              <a:ln>
                <a:noFill/>
              </a:ln>
              <a:solidFill>
                <a:schemeClr val="tx1"/>
              </a:solidFill>
              <a:effectLst/>
              <a:uLnTx/>
              <a:uFillTx/>
              <a:latin typeface="+mn-lt"/>
              <a:ea typeface="+mn-ea"/>
              <a:cs typeface="+mn-cs"/>
            </a:endParaRPr>
          </a:p>
          <a:p>
            <a:pPr marL="285750" indent="-285750">
              <a:spcBef>
                <a:spcPts val="600"/>
              </a:spcBef>
              <a:spcAft>
                <a:spcPts val="1200"/>
              </a:spcAft>
              <a:buClr>
                <a:schemeClr val="accent1"/>
              </a:buClr>
              <a:buFont typeface="Arial" panose="020B0604020202020204" pitchFamily="34" charset="0"/>
              <a:buChar char="•"/>
            </a:pPr>
            <a:r>
              <a:rPr lang="en-GB" sz="1800" kern="0" dirty="0">
                <a:latin typeface="+mn-lt"/>
                <a:ea typeface="+mn-ea"/>
                <a:cs typeface="+mn-cs"/>
              </a:rPr>
              <a:t>Do </a:t>
            </a:r>
            <a:r>
              <a:rPr lang="en-GB" sz="1800" kern="0" dirty="0">
                <a:solidFill>
                  <a:srgbClr val="0000CC"/>
                </a:solidFill>
                <a:latin typeface="+mn-lt"/>
                <a:ea typeface="+mn-ea"/>
                <a:cs typeface="+mn-cs"/>
              </a:rPr>
              <a:t>not dispose of dangerous chemicals in the sink</a:t>
            </a:r>
            <a:r>
              <a:rPr lang="en-GB" sz="1800" kern="0" dirty="0">
                <a:latin typeface="+mn-lt"/>
                <a:ea typeface="+mn-ea"/>
                <a:cs typeface="+mn-cs"/>
              </a:rPr>
              <a:t>.</a:t>
            </a:r>
          </a:p>
          <a:p>
            <a:pPr marL="285750" indent="-285750">
              <a:spcBef>
                <a:spcPts val="600"/>
              </a:spcBef>
              <a:spcAft>
                <a:spcPts val="1200"/>
              </a:spcAft>
              <a:buClr>
                <a:schemeClr val="accent1"/>
              </a:buClr>
              <a:buFont typeface="Arial" panose="020B0604020202020204" pitchFamily="34" charset="0"/>
              <a:buChar char="•"/>
            </a:pPr>
            <a:r>
              <a:rPr lang="en-US" sz="1800" dirty="0"/>
              <a:t>Users </a:t>
            </a:r>
            <a:r>
              <a:rPr lang="en-US" sz="1800" b="1" u="sng" dirty="0"/>
              <a:t>must not</a:t>
            </a:r>
            <a:r>
              <a:rPr lang="en-US" sz="1800" dirty="0"/>
              <a:t> manipulate </a:t>
            </a:r>
            <a:r>
              <a:rPr lang="en-US" sz="1800" dirty="0">
                <a:solidFill>
                  <a:srgbClr val="0000CC"/>
                </a:solidFill>
              </a:rPr>
              <a:t>heavy-metal containing compounds</a:t>
            </a:r>
            <a:r>
              <a:rPr lang="en-US" sz="1800" dirty="0"/>
              <a:t> within the user laboratory or SPC facility. </a:t>
            </a:r>
            <a:br>
              <a:rPr lang="en-US" sz="1800" dirty="0"/>
            </a:br>
            <a:r>
              <a:rPr lang="en-US" sz="1800" b="1" kern="0" dirty="0">
                <a:solidFill>
                  <a:srgbClr val="FF0000"/>
                </a:solidFill>
              </a:rPr>
              <a:t>Heavy atom solutions and </a:t>
            </a:r>
            <a:r>
              <a:rPr lang="en-GB" sz="1800" b="1" kern="0" dirty="0">
                <a:solidFill>
                  <a:srgbClr val="FF0000"/>
                </a:solidFill>
              </a:rPr>
              <a:t>derivative experiments must be performed in the derivatives laboratory (D-lab)</a:t>
            </a:r>
            <a:r>
              <a:rPr lang="en-GB" sz="1800" kern="0" dirty="0"/>
              <a:t>. Users must contact </a:t>
            </a:r>
            <a:r>
              <a:rPr lang="en-GB" sz="1800" u="sng" kern="0" dirty="0"/>
              <a:t>Isabel Bento</a:t>
            </a:r>
            <a:r>
              <a:rPr lang="en-GB" sz="1800" kern="0" dirty="0"/>
              <a:t> to request authorisation and instructions to access the D-lab.</a:t>
            </a:r>
          </a:p>
          <a:p>
            <a:pPr marL="285750" indent="-285750">
              <a:spcBef>
                <a:spcPts val="0"/>
              </a:spcBef>
              <a:spcAft>
                <a:spcPts val="1200"/>
              </a:spcAft>
              <a:buClr>
                <a:schemeClr val="accent1"/>
              </a:buClr>
              <a:buFont typeface="Arial" panose="020B0604020202020204" pitchFamily="34" charset="0"/>
              <a:buChar char="•"/>
              <a:defRPr/>
            </a:pPr>
            <a:r>
              <a:rPr lang="en-US" sz="1800" dirty="0"/>
              <a:t>To describe the hazard that a chemical presents, the GHS pictograms should be used: </a:t>
            </a:r>
            <a:r>
              <a:rPr lang="en-US" sz="1800" dirty="0">
                <a:solidFill>
                  <a:srgbClr val="0000CC"/>
                </a:solidFill>
                <a:hlinkClick r:id="rId4"/>
              </a:rPr>
              <a:t>http://www.unece.org/trans/danger/publi/ghs/pictograms.html</a:t>
            </a:r>
            <a:r>
              <a:rPr lang="en-US" sz="1800" dirty="0">
                <a:solidFill>
                  <a:srgbClr val="0000CC"/>
                </a:solidFill>
              </a:rPr>
              <a:t> </a:t>
            </a:r>
            <a:endParaRPr kumimoji="0" lang="en-GB" sz="1800" b="0" i="0" u="none" strike="noStrike" kern="0" cap="none" spc="0" normalizeH="0" baseline="0" noProof="0" dirty="0">
              <a:ln>
                <a:noFill/>
              </a:ln>
              <a:solidFill>
                <a:schemeClr val="tx1"/>
              </a:solidFill>
              <a:effectLst/>
              <a:uLnTx/>
              <a:uFillTx/>
              <a:latin typeface="+mn-lt"/>
              <a:ea typeface="+mn-ea"/>
              <a:cs typeface="+mn-cs"/>
            </a:endParaRPr>
          </a:p>
        </p:txBody>
      </p:sp>
      <p:grpSp>
        <p:nvGrpSpPr>
          <p:cNvPr id="20" name="Group 19"/>
          <p:cNvGrpSpPr/>
          <p:nvPr/>
        </p:nvGrpSpPr>
        <p:grpSpPr>
          <a:xfrm>
            <a:off x="7380312" y="4656006"/>
            <a:ext cx="1176301" cy="1224136"/>
            <a:chOff x="7361505" y="4509120"/>
            <a:chExt cx="1176301" cy="1224136"/>
          </a:xfrm>
        </p:grpSpPr>
        <p:sp>
          <p:nvSpPr>
            <p:cNvPr id="13" name="Rectangle 12"/>
            <p:cNvSpPr/>
            <p:nvPr/>
          </p:nvSpPr>
          <p:spPr bwMode="auto">
            <a:xfrm>
              <a:off x="7380312" y="4509120"/>
              <a:ext cx="1152128" cy="122413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14" name="Rectangle 13"/>
            <p:cNvSpPr/>
            <p:nvPr/>
          </p:nvSpPr>
          <p:spPr>
            <a:xfrm rot="19456597">
              <a:off x="7361505" y="4553529"/>
              <a:ext cx="527709" cy="400110"/>
            </a:xfrm>
            <a:prstGeom prst="rect">
              <a:avLst/>
            </a:prstGeom>
            <a:noFill/>
          </p:spPr>
          <p:txBody>
            <a:bodyPr wrap="none" lIns="91440" tIns="45720" rIns="91440" bIns="45720">
              <a:spAutoFit/>
            </a:bodyPr>
            <a:lstStyle/>
            <a:p>
              <a:pPr algn="ctr"/>
              <a:r>
                <a:rPr lang="en-US" sz="20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Ag</a:t>
              </a:r>
            </a:p>
          </p:txBody>
        </p:sp>
        <p:sp>
          <p:nvSpPr>
            <p:cNvPr id="15" name="Rectangle 14"/>
            <p:cNvSpPr/>
            <p:nvPr/>
          </p:nvSpPr>
          <p:spPr>
            <a:xfrm rot="2018948">
              <a:off x="8010097" y="4549795"/>
              <a:ext cx="527709" cy="400110"/>
            </a:xfrm>
            <a:prstGeom prst="rect">
              <a:avLst/>
            </a:prstGeom>
            <a:noFill/>
          </p:spPr>
          <p:txBody>
            <a:bodyPr wrap="none" lIns="91440" tIns="45720" rIns="91440" bIns="45720">
              <a:spAutoFit/>
            </a:bodyPr>
            <a:lstStyle/>
            <a:p>
              <a:pPr algn="ctr"/>
              <a:r>
                <a:rPr lang="en-US" sz="20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Au</a:t>
              </a:r>
            </a:p>
          </p:txBody>
        </p:sp>
        <p:sp>
          <p:nvSpPr>
            <p:cNvPr id="16" name="Rectangle 15"/>
            <p:cNvSpPr/>
            <p:nvPr/>
          </p:nvSpPr>
          <p:spPr>
            <a:xfrm rot="19456597">
              <a:off x="7448831" y="4909357"/>
              <a:ext cx="513282" cy="400110"/>
            </a:xfrm>
            <a:prstGeom prst="rect">
              <a:avLst/>
            </a:prstGeom>
            <a:noFill/>
          </p:spPr>
          <p:txBody>
            <a:bodyPr wrap="none" lIns="91440" tIns="45720" rIns="91440" bIns="45720">
              <a:spAutoFit/>
            </a:bodyPr>
            <a:lstStyle/>
            <a:p>
              <a:pPr algn="ctr"/>
              <a:r>
                <a:rPr lang="en-US" sz="2000" b="1" cap="none" spc="0" dirty="0" err="1">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Pb</a:t>
              </a:r>
              <a:endParaRPr lang="en-US" sz="20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17" name="Rectangle 16"/>
            <p:cNvSpPr/>
            <p:nvPr/>
          </p:nvSpPr>
          <p:spPr>
            <a:xfrm rot="1679325">
              <a:off x="7947393" y="4897580"/>
              <a:ext cx="527709" cy="400110"/>
            </a:xfrm>
            <a:prstGeom prst="rect">
              <a:avLst/>
            </a:prstGeom>
            <a:noFill/>
          </p:spPr>
          <p:txBody>
            <a:bodyPr wrap="none" lIns="91440" tIns="45720" rIns="91440" bIns="45720">
              <a:spAutoFit/>
            </a:bodyPr>
            <a:lstStyle/>
            <a:p>
              <a:pPr algn="ctr"/>
              <a:r>
                <a:rPr lang="en-US" sz="20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Hg</a:t>
              </a:r>
            </a:p>
          </p:txBody>
        </p:sp>
        <p:sp>
          <p:nvSpPr>
            <p:cNvPr id="18" name="Rectangle 17"/>
            <p:cNvSpPr/>
            <p:nvPr/>
          </p:nvSpPr>
          <p:spPr>
            <a:xfrm rot="1997035">
              <a:off x="7945679" y="5317432"/>
              <a:ext cx="441147" cy="400110"/>
            </a:xfrm>
            <a:prstGeom prst="rect">
              <a:avLst/>
            </a:prstGeom>
            <a:noFill/>
          </p:spPr>
          <p:txBody>
            <a:bodyPr wrap="none" lIns="91440" tIns="45720" rIns="91440" bIns="45720">
              <a:spAutoFit/>
            </a:bodyPr>
            <a:lstStyle/>
            <a:p>
              <a:pPr algn="ctr"/>
              <a:r>
                <a:rPr lang="en-US" sz="20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Pt</a:t>
              </a:r>
            </a:p>
          </p:txBody>
        </p:sp>
        <p:sp>
          <p:nvSpPr>
            <p:cNvPr id="19" name="Rectangle 18"/>
            <p:cNvSpPr/>
            <p:nvPr/>
          </p:nvSpPr>
          <p:spPr>
            <a:xfrm rot="19581890">
              <a:off x="7456611" y="5309892"/>
              <a:ext cx="412293" cy="400110"/>
            </a:xfrm>
            <a:prstGeom prst="rect">
              <a:avLst/>
            </a:prstGeom>
            <a:noFill/>
          </p:spPr>
          <p:txBody>
            <a:bodyPr wrap="none" lIns="91440" tIns="45720" rIns="91440" bIns="45720">
              <a:spAutoFit/>
            </a:bodyPr>
            <a:lstStyle/>
            <a:p>
              <a:pPr algn="ctr"/>
              <a:r>
                <a:rPr lang="en-US" sz="2000" b="1" cap="none" spc="0" dirty="0" err="1">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Tl</a:t>
              </a:r>
              <a:endParaRPr lang="en-US" sz="20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grpSp>
      <p:sp>
        <p:nvSpPr>
          <p:cNvPr id="21" name="Multiply 20"/>
          <p:cNvSpPr/>
          <p:nvPr/>
        </p:nvSpPr>
        <p:spPr bwMode="auto">
          <a:xfrm>
            <a:off x="6967071" y="4249432"/>
            <a:ext cx="2016224" cy="2016224"/>
          </a:xfrm>
          <a:prstGeom prst="mathMultiply">
            <a:avLst>
              <a:gd name="adj1" fmla="val 10292"/>
            </a:avLst>
          </a:prstGeom>
          <a:solidFill>
            <a:srgbClr val="FF0000">
              <a:alpha val="3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9604" y="1838649"/>
            <a:ext cx="1136790" cy="1136790"/>
          </a:xfrm>
          <a:prstGeom prst="rect">
            <a:avLst/>
          </a:prstGeom>
        </p:spPr>
      </p:pic>
      <p:sp>
        <p:nvSpPr>
          <p:cNvPr id="11" name="Multiply 10"/>
          <p:cNvSpPr/>
          <p:nvPr/>
        </p:nvSpPr>
        <p:spPr bwMode="auto">
          <a:xfrm>
            <a:off x="6895063" y="1433980"/>
            <a:ext cx="2016224" cy="2016224"/>
          </a:xfrm>
          <a:prstGeom prst="mathMultiply">
            <a:avLst>
              <a:gd name="adj1" fmla="val 10292"/>
            </a:avLst>
          </a:prstGeom>
          <a:solidFill>
            <a:srgbClr val="FF0000">
              <a:alpha val="3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2915" y="3123779"/>
            <a:ext cx="1215610" cy="1215610"/>
          </a:xfrm>
          <a:prstGeom prst="rect">
            <a:avLst/>
          </a:prstGeom>
        </p:spPr>
      </p:pic>
      <p:sp>
        <p:nvSpPr>
          <p:cNvPr id="23" name="Multiply 22"/>
          <p:cNvSpPr/>
          <p:nvPr/>
        </p:nvSpPr>
        <p:spPr bwMode="auto">
          <a:xfrm>
            <a:off x="6903972" y="2803881"/>
            <a:ext cx="2016224" cy="2016224"/>
          </a:xfrm>
          <a:prstGeom prst="mathMultiply">
            <a:avLst>
              <a:gd name="adj1" fmla="val 10292"/>
            </a:avLst>
          </a:prstGeom>
          <a:solidFill>
            <a:srgbClr val="FF0000">
              <a:alpha val="3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26" name="Right Triangle 25"/>
          <p:cNvSpPr/>
          <p:nvPr/>
        </p:nvSpPr>
        <p:spPr bwMode="auto">
          <a:xfrm flipV="1">
            <a:off x="7338122" y="604596"/>
            <a:ext cx="573962" cy="988492"/>
          </a:xfrm>
          <a:prstGeom prst="rtTriangle">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27" name="Right Triangle 26"/>
          <p:cNvSpPr/>
          <p:nvPr/>
        </p:nvSpPr>
        <p:spPr bwMode="auto">
          <a:xfrm flipH="1" flipV="1">
            <a:off x="7949850" y="606121"/>
            <a:ext cx="613809" cy="988492"/>
          </a:xfrm>
          <a:prstGeom prst="rtTriangle">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8" name="Multiply 7"/>
          <p:cNvSpPr/>
          <p:nvPr/>
        </p:nvSpPr>
        <p:spPr bwMode="auto">
          <a:xfrm>
            <a:off x="6941738" y="152028"/>
            <a:ext cx="2016224" cy="2016224"/>
          </a:xfrm>
          <a:prstGeom prst="mathMultiply">
            <a:avLst>
              <a:gd name="adj1" fmla="val 10292"/>
            </a:avLst>
          </a:prstGeom>
          <a:solidFill>
            <a:srgbClr val="FF0000">
              <a:alpha val="3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29959"/>
            <a:ext cx="8153400" cy="762000"/>
          </a:xfrm>
        </p:spPr>
        <p:txBody>
          <a:bodyPr/>
          <a:lstStyle/>
          <a:p>
            <a:r>
              <a:rPr lang="en-US" dirty="0"/>
              <a:t>Working with liquid nitrogen </a:t>
            </a:r>
          </a:p>
        </p:txBody>
      </p:sp>
      <p:sp>
        <p:nvSpPr>
          <p:cNvPr id="3" name="Content Placeholder 2"/>
          <p:cNvSpPr>
            <a:spLocks noGrp="1"/>
          </p:cNvSpPr>
          <p:nvPr>
            <p:ph idx="1"/>
          </p:nvPr>
        </p:nvSpPr>
        <p:spPr>
          <a:xfrm>
            <a:off x="539552" y="1124744"/>
            <a:ext cx="8153400" cy="4535487"/>
          </a:xfrm>
        </p:spPr>
        <p:txBody>
          <a:bodyPr/>
          <a:lstStyle/>
          <a:p>
            <a:pPr>
              <a:lnSpc>
                <a:spcPct val="114000"/>
              </a:lnSpc>
              <a:spcBef>
                <a:spcPts val="400"/>
              </a:spcBef>
              <a:spcAft>
                <a:spcPts val="600"/>
              </a:spcAft>
            </a:pPr>
            <a:r>
              <a:rPr lang="en-US" sz="1800" dirty="0"/>
              <a:t>Liquid nitrogen is only allowed in the user lab when the portable oxygen monitor is properly turned on. Instructions can be found in the user lab.</a:t>
            </a:r>
          </a:p>
          <a:p>
            <a:pPr>
              <a:lnSpc>
                <a:spcPct val="114000"/>
              </a:lnSpc>
              <a:spcBef>
                <a:spcPts val="400"/>
              </a:spcBef>
              <a:spcAft>
                <a:spcPts val="600"/>
              </a:spcAft>
            </a:pPr>
            <a:r>
              <a:rPr lang="en-US" sz="1800" dirty="0"/>
              <a:t>The monitor must be turned on before any </a:t>
            </a:r>
            <a:br>
              <a:rPr lang="en-US" sz="1800" dirty="0"/>
            </a:br>
            <a:r>
              <a:rPr lang="en-US" sz="1800" dirty="0"/>
              <a:t>liquid nitrogen is brought to the user lab. </a:t>
            </a:r>
          </a:p>
          <a:p>
            <a:pPr>
              <a:lnSpc>
                <a:spcPct val="114000"/>
              </a:lnSpc>
              <a:spcBef>
                <a:spcPts val="400"/>
              </a:spcBef>
              <a:spcAft>
                <a:spcPts val="600"/>
              </a:spcAft>
            </a:pPr>
            <a:r>
              <a:rPr lang="en-US" sz="1800" dirty="0"/>
              <a:t>An acoustic signal indicates that the oxygen </a:t>
            </a:r>
            <a:br>
              <a:rPr lang="en-US" sz="1800" dirty="0"/>
            </a:br>
            <a:r>
              <a:rPr lang="en-US" sz="1800" dirty="0"/>
              <a:t>monitor is turned on. </a:t>
            </a:r>
          </a:p>
          <a:p>
            <a:pPr eaLnBrk="1" hangingPunct="1">
              <a:lnSpc>
                <a:spcPct val="114000"/>
              </a:lnSpc>
              <a:spcBef>
                <a:spcPts val="400"/>
              </a:spcBef>
              <a:spcAft>
                <a:spcPts val="600"/>
              </a:spcAft>
              <a:defRPr/>
            </a:pPr>
            <a:r>
              <a:rPr lang="de-DE" sz="1800" dirty="0"/>
              <a:t>Handling </a:t>
            </a:r>
            <a:r>
              <a:rPr lang="de-DE" sz="1800" dirty="0">
                <a:solidFill>
                  <a:srgbClr val="0000CC"/>
                </a:solidFill>
              </a:rPr>
              <a:t>liquid nitrogen</a:t>
            </a:r>
            <a:r>
              <a:rPr lang="de-DE" sz="1800" dirty="0"/>
              <a:t>?</a:t>
            </a:r>
          </a:p>
          <a:p>
            <a:pPr marL="0" indent="0" eaLnBrk="1" hangingPunct="1">
              <a:lnSpc>
                <a:spcPct val="114000"/>
              </a:lnSpc>
              <a:spcBef>
                <a:spcPts val="400"/>
              </a:spcBef>
              <a:spcAft>
                <a:spcPts val="600"/>
              </a:spcAft>
              <a:buClr>
                <a:schemeClr val="accent1"/>
              </a:buClr>
              <a:buNone/>
              <a:defRPr/>
            </a:pPr>
            <a:r>
              <a:rPr lang="de-DE" sz="1800" dirty="0"/>
              <a:t>    - Wear cryo-gloves, lab coat and face shield.</a:t>
            </a:r>
            <a:br>
              <a:rPr lang="de-DE" sz="1800" dirty="0"/>
            </a:br>
            <a:r>
              <a:rPr lang="de-DE" sz="1800" dirty="0"/>
              <a:t>    - Far from electronic equipment.</a:t>
            </a:r>
            <a:br>
              <a:rPr lang="de-DE" sz="1800" dirty="0"/>
            </a:br>
            <a:r>
              <a:rPr lang="de-DE" sz="1800" dirty="0"/>
              <a:t>    - In an open area.</a:t>
            </a:r>
            <a:br>
              <a:rPr lang="de-DE" sz="1800" dirty="0"/>
            </a:br>
            <a:r>
              <a:rPr lang="de-DE" sz="1800" dirty="0"/>
              <a:t>    - </a:t>
            </a:r>
            <a:r>
              <a:rPr lang="de-DE" sz="1800" dirty="0">
                <a:solidFill>
                  <a:srgbClr val="FF0000"/>
                </a:solidFill>
              </a:rPr>
              <a:t>Do not spill on the floor.</a:t>
            </a:r>
            <a:br>
              <a:rPr lang="de-DE" sz="1800" dirty="0">
                <a:solidFill>
                  <a:srgbClr val="FF0000"/>
                </a:solidFill>
              </a:rPr>
            </a:br>
            <a:r>
              <a:rPr lang="de-DE" sz="1800" dirty="0">
                <a:solidFill>
                  <a:srgbClr val="FF0000"/>
                </a:solidFill>
              </a:rPr>
              <a:t>    </a:t>
            </a:r>
            <a:r>
              <a:rPr lang="de-DE" sz="1800" dirty="0"/>
              <a:t>- Dewar vessels must be used. </a:t>
            </a:r>
          </a:p>
          <a:p>
            <a:pPr>
              <a:lnSpc>
                <a:spcPct val="114000"/>
              </a:lnSpc>
              <a:spcBef>
                <a:spcPts val="400"/>
              </a:spcBef>
              <a:spcAft>
                <a:spcPts val="600"/>
              </a:spcAft>
              <a:buNone/>
            </a:pPr>
            <a:endParaRPr lang="en-US" sz="1600" dirty="0"/>
          </a:p>
          <a:p>
            <a:pPr>
              <a:lnSpc>
                <a:spcPct val="114000"/>
              </a:lnSpc>
              <a:spcBef>
                <a:spcPts val="400"/>
              </a:spcBef>
              <a:spcAft>
                <a:spcPts val="600"/>
              </a:spcAft>
              <a:buNone/>
            </a:pPr>
            <a:endParaRPr lang="en-US" sz="1600" dirty="0"/>
          </a:p>
          <a:p>
            <a:pPr>
              <a:lnSpc>
                <a:spcPct val="114000"/>
              </a:lnSpc>
              <a:spcBef>
                <a:spcPts val="400"/>
              </a:spcBef>
              <a:spcAft>
                <a:spcPts val="600"/>
              </a:spcAft>
              <a:buNone/>
            </a:pPr>
            <a:endParaRPr lang="en-US" sz="1600" dirty="0"/>
          </a:p>
        </p:txBody>
      </p:sp>
      <p:sp>
        <p:nvSpPr>
          <p:cNvPr id="5" name="Slide Number Placeholder 4"/>
          <p:cNvSpPr>
            <a:spLocks noGrp="1"/>
          </p:cNvSpPr>
          <p:nvPr>
            <p:ph type="sldNum" sz="quarter" idx="11"/>
          </p:nvPr>
        </p:nvSpPr>
        <p:spPr>
          <a:xfrm>
            <a:off x="152400" y="6375400"/>
            <a:ext cx="675184" cy="228600"/>
          </a:xfrm>
        </p:spPr>
        <p:txBody>
          <a:bodyPr/>
          <a:lstStyle/>
          <a:p>
            <a:pPr>
              <a:defRPr/>
            </a:pPr>
            <a:fld id="{9A4509F6-CBA6-4342-85CB-9B27E446690D}" type="slidenum">
              <a:rPr lang="de-DE" sz="1200" smtClean="0"/>
              <a:pPr>
                <a:defRPr/>
              </a:pPr>
              <a:t>19</a:t>
            </a:fld>
            <a:r>
              <a:rPr lang="de-DE" sz="1200" dirty="0"/>
              <a:t> / 24</a:t>
            </a:r>
          </a:p>
          <a:p>
            <a:pPr>
              <a:defRPr/>
            </a:pPr>
            <a:endParaRPr lang="de-DE" dirty="0"/>
          </a:p>
        </p:txBody>
      </p:sp>
      <p:sp>
        <p:nvSpPr>
          <p:cNvPr id="6" name="TextBox 5"/>
          <p:cNvSpPr txBox="1"/>
          <p:nvPr/>
        </p:nvSpPr>
        <p:spPr>
          <a:xfrm>
            <a:off x="5800618" y="5481131"/>
            <a:ext cx="3209672" cy="584776"/>
          </a:xfrm>
          <a:prstGeom prst="rect">
            <a:avLst/>
          </a:prstGeom>
          <a:noFill/>
        </p:spPr>
        <p:txBody>
          <a:bodyPr wrap="square" rtlCol="0">
            <a:spAutoFit/>
          </a:bodyPr>
          <a:lstStyle/>
          <a:p>
            <a:pPr algn="ctr"/>
            <a:r>
              <a:rPr lang="en-US" sz="1600" dirty="0"/>
              <a:t>User lab oxygen monitor under </a:t>
            </a:r>
          </a:p>
          <a:p>
            <a:pPr algn="ctr"/>
            <a:r>
              <a:rPr lang="en-US" sz="1600" dirty="0"/>
              <a:t>normal working conditions</a:t>
            </a:r>
          </a:p>
        </p:txBody>
      </p:sp>
      <p:pic>
        <p:nvPicPr>
          <p:cNvPr id="8" name="Picture 7" descr="oxy_alarm_normal.JPG"/>
          <p:cNvPicPr>
            <a:picLocks noChangeAspect="1"/>
          </p:cNvPicPr>
          <p:nvPr/>
        </p:nvPicPr>
        <p:blipFill>
          <a:blip r:embed="rId3"/>
          <a:stretch>
            <a:fillRect/>
          </a:stretch>
        </p:blipFill>
        <p:spPr>
          <a:xfrm>
            <a:off x="6127517" y="2160805"/>
            <a:ext cx="2555875" cy="329565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6"/>
          <p:cNvSpPr>
            <a:spLocks noGrp="1"/>
          </p:cNvSpPr>
          <p:nvPr>
            <p:ph type="sldNum" sz="quarter" idx="11"/>
          </p:nvPr>
        </p:nvSpPr>
        <p:spPr>
          <a:xfrm>
            <a:off x="152400" y="6375400"/>
            <a:ext cx="891208" cy="228600"/>
          </a:xfrm>
          <a:noFill/>
        </p:spPr>
        <p:txBody>
          <a:bodyPr/>
          <a:lstStyle/>
          <a:p>
            <a:fld id="{EC8E9896-9B0E-4C7E-94D7-CA2A7C0F37EE}" type="slidenum">
              <a:rPr lang="de-DE" sz="1200" smtClean="0"/>
              <a:pPr/>
              <a:t>2</a:t>
            </a:fld>
            <a:r>
              <a:rPr lang="de-DE" sz="1200" dirty="0"/>
              <a:t> / 24</a:t>
            </a:r>
          </a:p>
          <a:p>
            <a:endParaRPr lang="de-DE" sz="1200" dirty="0"/>
          </a:p>
        </p:txBody>
      </p:sp>
      <p:sp>
        <p:nvSpPr>
          <p:cNvPr id="15363" name="Rectangle 2"/>
          <p:cNvSpPr>
            <a:spLocks noGrp="1" noChangeArrowheads="1"/>
          </p:cNvSpPr>
          <p:nvPr>
            <p:ph type="title"/>
          </p:nvPr>
        </p:nvSpPr>
        <p:spPr>
          <a:xfrm>
            <a:off x="395536" y="260648"/>
            <a:ext cx="8153400" cy="576064"/>
          </a:xfrm>
        </p:spPr>
        <p:txBody>
          <a:bodyPr/>
          <a:lstStyle/>
          <a:p>
            <a:pPr eaLnBrk="1" hangingPunct="1"/>
            <a:r>
              <a:rPr lang="de-DE" dirty="0"/>
              <a:t>Scope of this safety briefing</a:t>
            </a:r>
            <a:endParaRPr lang="en-US" dirty="0"/>
          </a:p>
        </p:txBody>
      </p:sp>
      <p:sp>
        <p:nvSpPr>
          <p:cNvPr id="16" name="Rectangle 3"/>
          <p:cNvSpPr txBox="1">
            <a:spLocks noChangeArrowheads="1"/>
          </p:cNvSpPr>
          <p:nvPr/>
        </p:nvSpPr>
        <p:spPr bwMode="auto">
          <a:xfrm>
            <a:off x="323850" y="1019175"/>
            <a:ext cx="8431213" cy="681038"/>
          </a:xfrm>
          <a:prstGeom prst="rect">
            <a:avLst/>
          </a:prstGeom>
          <a:noFill/>
          <a:ln w="9525">
            <a:noFill/>
            <a:miter lim="800000"/>
            <a:headEnd/>
            <a:tailEnd/>
          </a:ln>
        </p:spPr>
        <p:txBody>
          <a:bodyPr lIns="0" tIns="0" rIns="0" bIns="0"/>
          <a:lstStyle/>
          <a:p>
            <a:pPr marL="171450" indent="-171450" eaLnBrk="0" hangingPunct="0">
              <a:spcBef>
                <a:spcPts val="600"/>
              </a:spcBef>
              <a:spcAft>
                <a:spcPts val="600"/>
              </a:spcAft>
              <a:buClr>
                <a:schemeClr val="accent1"/>
              </a:buClr>
              <a:buFontTx/>
              <a:buChar char="•"/>
              <a:defRPr/>
            </a:pPr>
            <a:endParaRPr lang="en-GB" sz="1900" kern="0" dirty="0">
              <a:latin typeface="+mn-lt"/>
              <a:ea typeface="+mn-ea"/>
              <a:cs typeface="+mn-cs"/>
            </a:endParaRPr>
          </a:p>
        </p:txBody>
      </p:sp>
      <p:sp>
        <p:nvSpPr>
          <p:cNvPr id="19" name="Rectangle 3"/>
          <p:cNvSpPr txBox="1">
            <a:spLocks noChangeArrowheads="1"/>
          </p:cNvSpPr>
          <p:nvPr/>
        </p:nvSpPr>
        <p:spPr bwMode="auto">
          <a:xfrm>
            <a:off x="395536" y="1124744"/>
            <a:ext cx="8640960" cy="1872208"/>
          </a:xfrm>
          <a:prstGeom prst="rect">
            <a:avLst/>
          </a:prstGeom>
          <a:noFill/>
          <a:ln w="9525">
            <a:noFill/>
            <a:miter lim="800000"/>
            <a:headEnd/>
            <a:tailEnd/>
          </a:ln>
        </p:spPr>
        <p:txBody>
          <a:bodyPr lIns="0" tIns="0" rIns="0" bIns="0"/>
          <a:lstStyle/>
          <a:p>
            <a:pPr marL="171450" indent="-171450" eaLnBrk="0" hangingPunct="0">
              <a:spcBef>
                <a:spcPts val="600"/>
              </a:spcBef>
              <a:spcAft>
                <a:spcPts val="600"/>
              </a:spcAft>
              <a:buClr>
                <a:schemeClr val="accent1"/>
              </a:buClr>
              <a:buFontTx/>
              <a:buChar char="•"/>
              <a:defRPr/>
            </a:pPr>
            <a:r>
              <a:rPr lang="en-GB" sz="1900" kern="0" dirty="0">
                <a:latin typeface="+mn-lt"/>
                <a:ea typeface="+mn-ea"/>
                <a:cs typeface="+mn-cs"/>
              </a:rPr>
              <a:t>This presentation outlines the main safety </a:t>
            </a:r>
            <a:br>
              <a:rPr lang="en-GB" sz="1900" kern="0" dirty="0">
                <a:latin typeface="+mn-lt"/>
                <a:ea typeface="+mn-ea"/>
                <a:cs typeface="+mn-cs"/>
              </a:rPr>
            </a:br>
            <a:r>
              <a:rPr lang="en-GB" sz="1900" kern="0" dirty="0">
                <a:latin typeface="+mn-lt"/>
                <a:ea typeface="+mn-ea"/>
                <a:cs typeface="+mn-cs"/>
              </a:rPr>
              <a:t>regulations for EMBL beamline users and </a:t>
            </a:r>
            <a:br>
              <a:rPr lang="en-GB" sz="1900" kern="0" dirty="0">
                <a:latin typeface="+mn-lt"/>
                <a:ea typeface="+mn-ea"/>
                <a:cs typeface="+mn-cs"/>
              </a:rPr>
            </a:br>
            <a:r>
              <a:rPr lang="en-GB" sz="1900" kern="0" dirty="0">
                <a:latin typeface="+mn-lt"/>
                <a:ea typeface="+mn-ea"/>
                <a:cs typeface="+mn-cs"/>
              </a:rPr>
              <a:t>visitors working in the: </a:t>
            </a:r>
          </a:p>
          <a:p>
            <a:pPr marL="628650" lvl="1" indent="-171450" eaLnBrk="0" hangingPunct="0">
              <a:spcBef>
                <a:spcPts val="600"/>
              </a:spcBef>
              <a:spcAft>
                <a:spcPts val="600"/>
              </a:spcAft>
              <a:buClr>
                <a:schemeClr val="accent1"/>
              </a:buClr>
              <a:defRPr/>
            </a:pPr>
            <a:r>
              <a:rPr lang="en-GB" sz="1900" kern="0" dirty="0" err="1">
                <a:latin typeface="+mn-lt"/>
                <a:ea typeface="+mn-ea"/>
                <a:cs typeface="+mn-cs"/>
              </a:rPr>
              <a:t>i</a:t>
            </a:r>
            <a:r>
              <a:rPr lang="en-GB" sz="1900" kern="0" dirty="0">
                <a:latin typeface="+mn-lt"/>
                <a:ea typeface="+mn-ea"/>
                <a:cs typeface="+mn-cs"/>
              </a:rPr>
              <a:t>) </a:t>
            </a:r>
            <a:r>
              <a:rPr lang="en-GB" sz="1900" kern="0" dirty="0"/>
              <a:t>User laboratory in </a:t>
            </a:r>
            <a:r>
              <a:rPr lang="en-GB" sz="1900" u="sng" kern="0" dirty="0">
                <a:solidFill>
                  <a:srgbClr val="0000CC"/>
                </a:solidFill>
              </a:rPr>
              <a:t>building 47c </a:t>
            </a:r>
            <a:r>
              <a:rPr lang="en-GB" sz="1900" kern="0" dirty="0"/>
              <a:t>(L048</a:t>
            </a:r>
            <a:br>
              <a:rPr lang="en-GB" sz="1900" kern="0" dirty="0"/>
            </a:br>
            <a:r>
              <a:rPr lang="en-GB" sz="1900" kern="0" dirty="0"/>
              <a:t> ground floor, PETRA III). </a:t>
            </a:r>
          </a:p>
          <a:p>
            <a:pPr marL="628650" lvl="1" indent="-171450" eaLnBrk="0" hangingPunct="0">
              <a:spcBef>
                <a:spcPts val="600"/>
              </a:spcBef>
              <a:spcAft>
                <a:spcPts val="600"/>
              </a:spcAft>
              <a:buClr>
                <a:schemeClr val="accent1"/>
              </a:buClr>
              <a:defRPr/>
            </a:pPr>
            <a:r>
              <a:rPr lang="en-GB" sz="1900" kern="0" dirty="0"/>
              <a:t>ii) </a:t>
            </a:r>
            <a:r>
              <a:rPr lang="en-GB" sz="1900" kern="0" dirty="0">
                <a:latin typeface="+mn-lt"/>
                <a:ea typeface="+mn-ea"/>
                <a:cs typeface="+mn-cs"/>
              </a:rPr>
              <a:t>EMBL laboratories in </a:t>
            </a:r>
            <a:r>
              <a:rPr lang="en-GB" sz="1900" u="sng" kern="0" dirty="0">
                <a:solidFill>
                  <a:srgbClr val="0000CC"/>
                </a:solidFill>
                <a:latin typeface="+mn-lt"/>
                <a:ea typeface="+mn-ea"/>
                <a:cs typeface="+mn-cs"/>
              </a:rPr>
              <a:t>building 48e </a:t>
            </a:r>
            <a:r>
              <a:rPr lang="en-GB" sz="1900" kern="0" dirty="0">
                <a:latin typeface="+mn-lt"/>
                <a:ea typeface="+mn-ea"/>
                <a:cs typeface="+mn-cs"/>
              </a:rPr>
              <a:t>and </a:t>
            </a:r>
            <a:br>
              <a:rPr lang="en-GB" sz="1900" kern="0" dirty="0">
                <a:latin typeface="+mn-lt"/>
                <a:ea typeface="+mn-ea"/>
                <a:cs typeface="+mn-cs"/>
              </a:rPr>
            </a:br>
            <a:r>
              <a:rPr lang="en-GB" sz="1900" u="sng" kern="0" dirty="0">
                <a:solidFill>
                  <a:srgbClr val="0000CC"/>
                </a:solidFill>
                <a:latin typeface="+mn-lt"/>
                <a:ea typeface="+mn-ea"/>
                <a:cs typeface="+mn-cs"/>
              </a:rPr>
              <a:t>building 15</a:t>
            </a:r>
            <a:r>
              <a:rPr lang="en-GB" sz="1900" kern="0" dirty="0">
                <a:latin typeface="+mn-lt"/>
                <a:ea typeface="+mn-ea"/>
                <a:cs typeface="+mn-cs"/>
              </a:rPr>
              <a:t>: the </a:t>
            </a:r>
            <a:r>
              <a:rPr lang="en-GB" sz="1900" b="1" kern="0" dirty="0">
                <a:latin typeface="+mn-lt"/>
                <a:ea typeface="+mn-ea"/>
                <a:cs typeface="+mn-cs"/>
              </a:rPr>
              <a:t>S</a:t>
            </a:r>
            <a:r>
              <a:rPr lang="en-GB" sz="1900" kern="0" dirty="0">
                <a:latin typeface="+mn-lt"/>
                <a:ea typeface="+mn-ea"/>
                <a:cs typeface="+mn-cs"/>
              </a:rPr>
              <a:t>ample </a:t>
            </a:r>
            <a:r>
              <a:rPr lang="en-GB" sz="1900" b="1" kern="0" dirty="0">
                <a:latin typeface="+mn-lt"/>
                <a:ea typeface="+mn-ea"/>
                <a:cs typeface="+mn-cs"/>
              </a:rPr>
              <a:t>P</a:t>
            </a:r>
            <a:r>
              <a:rPr lang="en-GB" sz="1900" kern="0" dirty="0">
                <a:latin typeface="+mn-lt"/>
                <a:ea typeface="+mn-ea"/>
                <a:cs typeface="+mn-cs"/>
              </a:rPr>
              <a:t>reparation and </a:t>
            </a:r>
            <a:br>
              <a:rPr lang="en-GB" sz="1900" kern="0" dirty="0">
                <a:latin typeface="+mn-lt"/>
                <a:ea typeface="+mn-ea"/>
                <a:cs typeface="+mn-cs"/>
              </a:rPr>
            </a:br>
            <a:r>
              <a:rPr lang="en-GB" sz="1900" b="1" kern="0" dirty="0">
                <a:latin typeface="+mn-lt"/>
                <a:ea typeface="+mn-ea"/>
                <a:cs typeface="+mn-cs"/>
              </a:rPr>
              <a:t>C</a:t>
            </a:r>
            <a:r>
              <a:rPr lang="en-GB" sz="1900" kern="0" dirty="0">
                <a:latin typeface="+mn-lt"/>
                <a:ea typeface="+mn-ea"/>
                <a:cs typeface="+mn-cs"/>
              </a:rPr>
              <a:t>haracterisation and </a:t>
            </a:r>
            <a:r>
              <a:rPr lang="en-GB" sz="1900" b="1" kern="0" dirty="0">
                <a:latin typeface="+mn-lt"/>
                <a:ea typeface="+mn-ea"/>
                <a:cs typeface="+mn-cs"/>
              </a:rPr>
              <a:t>H</a:t>
            </a:r>
            <a:r>
              <a:rPr lang="en-GB" sz="1900" kern="0" dirty="0">
                <a:latin typeface="+mn-lt"/>
                <a:ea typeface="+mn-ea"/>
                <a:cs typeface="+mn-cs"/>
              </a:rPr>
              <a:t>igh-</a:t>
            </a:r>
            <a:r>
              <a:rPr lang="en-GB" sz="1900" b="1" kern="0" dirty="0">
                <a:latin typeface="+mn-lt"/>
                <a:ea typeface="+mn-ea"/>
                <a:cs typeface="+mn-cs"/>
              </a:rPr>
              <a:t>T</a:t>
            </a:r>
            <a:r>
              <a:rPr lang="en-GB" sz="1900" kern="0" dirty="0">
                <a:latin typeface="+mn-lt"/>
                <a:ea typeface="+mn-ea"/>
                <a:cs typeface="+mn-cs"/>
              </a:rPr>
              <a:t>hroughput </a:t>
            </a:r>
            <a:br>
              <a:rPr lang="en-GB" sz="1900" kern="0" dirty="0">
                <a:latin typeface="+mn-lt"/>
                <a:ea typeface="+mn-ea"/>
                <a:cs typeface="+mn-cs"/>
              </a:rPr>
            </a:br>
            <a:r>
              <a:rPr lang="en-GB" sz="1900" kern="0" dirty="0">
                <a:latin typeface="+mn-lt"/>
                <a:ea typeface="+mn-ea"/>
                <a:cs typeface="+mn-cs"/>
              </a:rPr>
              <a:t>Crystallisation facility (SPC &amp; HTX facility).</a:t>
            </a:r>
          </a:p>
          <a:p>
            <a:pPr eaLnBrk="0" hangingPunct="0">
              <a:spcBef>
                <a:spcPts val="600"/>
              </a:spcBef>
              <a:spcAft>
                <a:spcPts val="600"/>
              </a:spcAft>
              <a:buClr>
                <a:schemeClr val="accent1"/>
              </a:buClr>
              <a:defRPr/>
            </a:pPr>
            <a:endParaRPr lang="en-GB" sz="1900" kern="0" dirty="0"/>
          </a:p>
          <a:p>
            <a:pPr marL="342900" indent="-342900" eaLnBrk="0" hangingPunct="0">
              <a:spcBef>
                <a:spcPts val="600"/>
              </a:spcBef>
              <a:spcAft>
                <a:spcPts val="600"/>
              </a:spcAft>
              <a:buClr>
                <a:schemeClr val="accent1"/>
              </a:buClr>
              <a:buFont typeface="Arial" panose="020B0604020202020204" pitchFamily="34" charset="0"/>
              <a:buChar char="•"/>
              <a:defRPr/>
            </a:pPr>
            <a:r>
              <a:rPr lang="en-GB" sz="1900" kern="0" dirty="0"/>
              <a:t>A printed version of the complete Safety Policy </a:t>
            </a:r>
            <a:br>
              <a:rPr lang="en-GB" sz="1900" kern="0" dirty="0"/>
            </a:br>
            <a:r>
              <a:rPr lang="en-GB" sz="1900" kern="0" dirty="0"/>
              <a:t>for the EMBL Hamburg unit is available for </a:t>
            </a:r>
            <a:br>
              <a:rPr lang="en-GB" sz="1900" kern="0" dirty="0"/>
            </a:br>
            <a:r>
              <a:rPr lang="en-GB" sz="1900" kern="0" dirty="0"/>
              <a:t>consultation in the SPC facility.</a:t>
            </a:r>
            <a:endParaRPr lang="de-DE" sz="2000" dirty="0">
              <a:solidFill>
                <a:srgbClr val="0000CC"/>
              </a:solidFill>
            </a:endParaRPr>
          </a:p>
          <a:p>
            <a:pPr marL="628650" lvl="1" indent="-171450" eaLnBrk="0" hangingPunct="0">
              <a:spcBef>
                <a:spcPts val="600"/>
              </a:spcBef>
              <a:spcAft>
                <a:spcPts val="600"/>
              </a:spcAft>
              <a:buClr>
                <a:schemeClr val="accent1"/>
              </a:buClr>
              <a:defRPr/>
            </a:pPr>
            <a:endParaRPr lang="en-GB" sz="1900" kern="0" dirty="0">
              <a:latin typeface="+mn-lt"/>
              <a:ea typeface="+mn-ea"/>
              <a:cs typeface="+mn-cs"/>
            </a:endParaRPr>
          </a:p>
        </p:txBody>
      </p:sp>
      <p:grpSp>
        <p:nvGrpSpPr>
          <p:cNvPr id="20" name="Group 19"/>
          <p:cNvGrpSpPr/>
          <p:nvPr/>
        </p:nvGrpSpPr>
        <p:grpSpPr>
          <a:xfrm>
            <a:off x="5838254" y="980728"/>
            <a:ext cx="3057525" cy="4314825"/>
            <a:chOff x="5978971" y="1487907"/>
            <a:chExt cx="3057525" cy="4314825"/>
          </a:xfrm>
        </p:grpSpPr>
        <p:pic>
          <p:nvPicPr>
            <p:cNvPr id="2" name="Picture 1"/>
            <p:cNvPicPr>
              <a:picLocks noChangeAspect="1"/>
            </p:cNvPicPr>
            <p:nvPr/>
          </p:nvPicPr>
          <p:blipFill>
            <a:blip r:embed="rId3"/>
            <a:stretch>
              <a:fillRect/>
            </a:stretch>
          </p:blipFill>
          <p:spPr>
            <a:xfrm>
              <a:off x="5978971" y="1487907"/>
              <a:ext cx="3057525" cy="4314825"/>
            </a:xfrm>
            <a:prstGeom prst="rect">
              <a:avLst/>
            </a:prstGeom>
            <a:ln w="3175">
              <a:solidFill>
                <a:schemeClr val="tx1"/>
              </a:solidFill>
            </a:ln>
          </p:spPr>
        </p:pic>
        <p:cxnSp>
          <p:nvCxnSpPr>
            <p:cNvPr id="9" name="Straight Connector 8"/>
            <p:cNvCxnSpPr>
              <a:stCxn id="5" idx="3"/>
            </p:cNvCxnSpPr>
            <p:nvPr/>
          </p:nvCxnSpPr>
          <p:spPr bwMode="auto">
            <a:xfrm flipV="1">
              <a:off x="7491412" y="4217748"/>
              <a:ext cx="1262619" cy="465291"/>
            </a:xfrm>
            <a:prstGeom prst="line">
              <a:avLst/>
            </a:prstGeom>
            <a:ln w="2222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4" idx="2"/>
            </p:cNvCxnSpPr>
            <p:nvPr/>
          </p:nvCxnSpPr>
          <p:spPr bwMode="auto">
            <a:xfrm>
              <a:off x="8518139" y="3220160"/>
              <a:ext cx="236925" cy="785009"/>
            </a:xfrm>
            <a:prstGeom prst="line">
              <a:avLst/>
            </a:prstGeom>
            <a:ln w="2222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226322" y="4390651"/>
              <a:ext cx="1265090" cy="584775"/>
            </a:xfrm>
            <a:prstGeom prst="rect">
              <a:avLst/>
            </a:prstGeom>
            <a:solidFill>
              <a:srgbClr val="FFFFFF"/>
            </a:solidFill>
            <a:effectLst>
              <a:softEdge rad="31750"/>
            </a:effectLst>
          </p:spPr>
          <p:txBody>
            <a:bodyPr wrap="none" rtlCol="0">
              <a:spAutoFit/>
            </a:bodyPr>
            <a:lstStyle/>
            <a:p>
              <a:pPr algn="r"/>
              <a:r>
                <a:rPr lang="de-DE" sz="1600" dirty="0"/>
                <a:t>SPC &amp; HTX</a:t>
              </a:r>
              <a:br>
                <a:rPr lang="de-DE" sz="1600" dirty="0"/>
              </a:br>
              <a:r>
                <a:rPr lang="de-DE" sz="1600" dirty="0"/>
                <a:t>facility</a:t>
              </a:r>
            </a:p>
          </p:txBody>
        </p:sp>
        <p:sp>
          <p:nvSpPr>
            <p:cNvPr id="14" name="TextBox 13"/>
            <p:cNvSpPr txBox="1"/>
            <p:nvPr/>
          </p:nvSpPr>
          <p:spPr>
            <a:xfrm>
              <a:off x="8044291" y="2881606"/>
              <a:ext cx="947695" cy="338554"/>
            </a:xfrm>
            <a:prstGeom prst="rect">
              <a:avLst/>
            </a:prstGeom>
            <a:solidFill>
              <a:srgbClr val="FFFFFF"/>
            </a:solidFill>
            <a:effectLst>
              <a:softEdge rad="31750"/>
            </a:effectLst>
          </p:spPr>
          <p:txBody>
            <a:bodyPr wrap="none" rtlCol="0">
              <a:spAutoFit/>
            </a:bodyPr>
            <a:lstStyle/>
            <a:p>
              <a:pPr algn="r"/>
              <a:r>
                <a:rPr lang="de-DE" sz="1600" dirty="0"/>
                <a:t>User lab</a:t>
              </a:r>
            </a:p>
          </p:txBody>
        </p:sp>
        <p:cxnSp>
          <p:nvCxnSpPr>
            <p:cNvPr id="17" name="Straight Connector 16"/>
            <p:cNvCxnSpPr>
              <a:stCxn id="5" idx="3"/>
            </p:cNvCxnSpPr>
            <p:nvPr/>
          </p:nvCxnSpPr>
          <p:spPr bwMode="auto">
            <a:xfrm>
              <a:off x="7491412" y="4683039"/>
              <a:ext cx="317649" cy="549284"/>
            </a:xfrm>
            <a:prstGeom prst="line">
              <a:avLst/>
            </a:prstGeom>
            <a:ln w="2222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134712" y="3912934"/>
            <a:ext cx="1944216" cy="1702027"/>
          </a:xfrm>
          <a:prstGeom prst="rect">
            <a:avLst/>
          </a:prstGeom>
        </p:spPr>
      </p:pic>
      <p:sp>
        <p:nvSpPr>
          <p:cNvPr id="32770" name="Slide Number Placeholder 4"/>
          <p:cNvSpPr>
            <a:spLocks noGrp="1"/>
          </p:cNvSpPr>
          <p:nvPr>
            <p:ph type="sldNum" sz="quarter" idx="11"/>
          </p:nvPr>
        </p:nvSpPr>
        <p:spPr>
          <a:xfrm>
            <a:off x="152400" y="6375400"/>
            <a:ext cx="747192" cy="228600"/>
          </a:xfrm>
          <a:noFill/>
        </p:spPr>
        <p:txBody>
          <a:bodyPr/>
          <a:lstStyle/>
          <a:p>
            <a:fld id="{661AA6D2-1082-45D8-94D1-AF587BF03520}" type="slidenum">
              <a:rPr lang="de-DE" sz="1200" smtClean="0"/>
              <a:pPr/>
              <a:t>20</a:t>
            </a:fld>
            <a:r>
              <a:rPr lang="de-DE" sz="1200" dirty="0"/>
              <a:t> / 24</a:t>
            </a:r>
          </a:p>
          <a:p>
            <a:endParaRPr lang="de-DE" dirty="0"/>
          </a:p>
        </p:txBody>
      </p:sp>
      <p:sp>
        <p:nvSpPr>
          <p:cNvPr id="32771" name="Rectangle 2"/>
          <p:cNvSpPr>
            <a:spLocks noGrp="1" noChangeArrowheads="1"/>
          </p:cNvSpPr>
          <p:nvPr>
            <p:ph type="title"/>
          </p:nvPr>
        </p:nvSpPr>
        <p:spPr>
          <a:xfrm>
            <a:off x="395536" y="231105"/>
            <a:ext cx="8153400" cy="762000"/>
          </a:xfrm>
        </p:spPr>
        <p:txBody>
          <a:bodyPr/>
          <a:lstStyle/>
          <a:p>
            <a:pPr eaLnBrk="1" hangingPunct="1"/>
            <a:r>
              <a:rPr lang="en-US" dirty="0"/>
              <a:t>Biological safety</a:t>
            </a:r>
          </a:p>
        </p:txBody>
      </p:sp>
      <p:sp>
        <p:nvSpPr>
          <p:cNvPr id="2" name="Rectangle 3"/>
          <p:cNvSpPr>
            <a:spLocks noGrp="1" noChangeArrowheads="1"/>
          </p:cNvSpPr>
          <p:nvPr>
            <p:ph type="body" idx="1"/>
          </p:nvPr>
        </p:nvSpPr>
        <p:spPr>
          <a:xfrm>
            <a:off x="395536" y="836712"/>
            <a:ext cx="8352928" cy="3096344"/>
          </a:xfrm>
        </p:spPr>
        <p:txBody>
          <a:bodyPr/>
          <a:lstStyle/>
          <a:p>
            <a:pPr marL="171450" indent="-171450" eaLnBrk="1" hangingPunct="1">
              <a:lnSpc>
                <a:spcPct val="114000"/>
              </a:lnSpc>
              <a:spcBef>
                <a:spcPts val="400"/>
              </a:spcBef>
              <a:spcAft>
                <a:spcPts val="600"/>
              </a:spcAft>
              <a:defRPr/>
            </a:pPr>
            <a:r>
              <a:rPr lang="en-GB" sz="1800" dirty="0"/>
              <a:t>The user lab and SPC laboratories can only be used to prepare biological materials that present </a:t>
            </a:r>
            <a:r>
              <a:rPr lang="en-GB" sz="1800" b="1" u="sng" dirty="0">
                <a:solidFill>
                  <a:srgbClr val="0000CC"/>
                </a:solidFill>
              </a:rPr>
              <a:t>no risk to human health and/or the environment</a:t>
            </a:r>
            <a:r>
              <a:rPr lang="en-GB" sz="1800" dirty="0"/>
              <a:t> (classified as S1). For example, </a:t>
            </a:r>
            <a:r>
              <a:rPr lang="de-DE" sz="1800" dirty="0"/>
              <a:t>non-infectious, non-virulent, non-toxic, non-prion, non-replicative biological macromolecules.</a:t>
            </a:r>
          </a:p>
          <a:p>
            <a:pPr marL="171450" indent="-171450" eaLnBrk="1" hangingPunct="1">
              <a:lnSpc>
                <a:spcPct val="114000"/>
              </a:lnSpc>
              <a:spcBef>
                <a:spcPts val="400"/>
              </a:spcBef>
              <a:spcAft>
                <a:spcPts val="600"/>
              </a:spcAft>
              <a:defRPr/>
            </a:pPr>
            <a:r>
              <a:rPr lang="en-US" sz="1800" dirty="0"/>
              <a:t>Before handling intact biological material, you must inform and get the approval of the </a:t>
            </a:r>
            <a:r>
              <a:rPr lang="en-US" sz="1800" dirty="0">
                <a:solidFill>
                  <a:srgbClr val="0000CC"/>
                </a:solidFill>
              </a:rPr>
              <a:t>genetic engineering project leader </a:t>
            </a:r>
            <a:r>
              <a:rPr lang="en-US" sz="1800" u="sng" dirty="0">
                <a:solidFill>
                  <a:srgbClr val="FF0000"/>
                </a:solidFill>
              </a:rPr>
              <a:t>Maria Garcia Alai.</a:t>
            </a:r>
          </a:p>
          <a:p>
            <a:pPr marL="171450" indent="-171450">
              <a:lnSpc>
                <a:spcPct val="114000"/>
              </a:lnSpc>
              <a:spcBef>
                <a:spcPts val="400"/>
              </a:spcBef>
              <a:spcAft>
                <a:spcPts val="600"/>
              </a:spcAft>
            </a:pPr>
            <a:r>
              <a:rPr lang="en-GB" sz="1800" dirty="0">
                <a:solidFill>
                  <a:srgbClr val="0000CC"/>
                </a:solidFill>
              </a:rPr>
              <a:t>Organisms, viruses and biological agents </a:t>
            </a:r>
            <a:r>
              <a:rPr lang="en-GB" sz="1800" dirty="0"/>
              <a:t>presenting a risk to human health and/or the environment (S2 and above) </a:t>
            </a:r>
            <a:r>
              <a:rPr lang="en-GB" sz="1800" b="1" u="sng" dirty="0">
                <a:solidFill>
                  <a:srgbClr val="0000CC"/>
                </a:solidFill>
              </a:rPr>
              <a:t>must not </a:t>
            </a:r>
            <a:r>
              <a:rPr lang="en-GB" sz="1800" dirty="0"/>
              <a:t>be taken into the user lab or SPC facility!</a:t>
            </a:r>
          </a:p>
        </p:txBody>
      </p:sp>
      <p:pic>
        <p:nvPicPr>
          <p:cNvPr id="32774" name="Picture 9"/>
          <p:cNvPicPr>
            <a:picLocks noChangeAspect="1" noChangeArrowheads="1"/>
          </p:cNvPicPr>
          <p:nvPr/>
        </p:nvPicPr>
        <p:blipFill>
          <a:blip r:embed="rId4"/>
          <a:srcRect/>
          <a:stretch>
            <a:fillRect/>
          </a:stretch>
        </p:blipFill>
        <p:spPr bwMode="auto">
          <a:xfrm>
            <a:off x="1619672" y="4157663"/>
            <a:ext cx="2160240" cy="1688843"/>
          </a:xfrm>
          <a:prstGeom prst="rect">
            <a:avLst/>
          </a:prstGeom>
          <a:noFill/>
          <a:ln w="9525">
            <a:noFill/>
            <a:miter lim="800000"/>
            <a:headEnd/>
            <a:tailEnd/>
          </a:ln>
        </p:spPr>
      </p:pic>
      <p:sp>
        <p:nvSpPr>
          <p:cNvPr id="13" name="TextBox 12"/>
          <p:cNvSpPr txBox="1"/>
          <p:nvPr/>
        </p:nvSpPr>
        <p:spPr>
          <a:xfrm>
            <a:off x="5148064" y="5580529"/>
            <a:ext cx="1917513" cy="584775"/>
          </a:xfrm>
          <a:prstGeom prst="rect">
            <a:avLst/>
          </a:prstGeom>
          <a:noFill/>
        </p:spPr>
        <p:txBody>
          <a:bodyPr wrap="none" rtlCol="0">
            <a:spAutoFit/>
          </a:bodyPr>
          <a:lstStyle/>
          <a:p>
            <a:r>
              <a:rPr lang="de-DE" b="1" dirty="0">
                <a:solidFill>
                  <a:srgbClr val="FF0000"/>
                </a:solidFill>
              </a:rPr>
              <a:t>S2 S3 S4</a:t>
            </a:r>
            <a:endParaRPr lang="en-US" b="1" dirty="0">
              <a:solidFill>
                <a:srgbClr val="FF0000"/>
              </a:solidFill>
            </a:endParaRPr>
          </a:p>
        </p:txBody>
      </p:sp>
      <p:sp>
        <p:nvSpPr>
          <p:cNvPr id="10" name="Right Triangle 9"/>
          <p:cNvSpPr/>
          <p:nvPr/>
        </p:nvSpPr>
        <p:spPr bwMode="auto">
          <a:xfrm flipV="1">
            <a:off x="5134712" y="3912932"/>
            <a:ext cx="949455" cy="1595588"/>
          </a:xfrm>
          <a:prstGeom prst="rtTriangle">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14" name="Right Triangle 13"/>
          <p:cNvSpPr/>
          <p:nvPr/>
        </p:nvSpPr>
        <p:spPr bwMode="auto">
          <a:xfrm flipH="1" flipV="1">
            <a:off x="6116122" y="3911211"/>
            <a:ext cx="949455" cy="1595588"/>
          </a:xfrm>
          <a:prstGeom prst="rtTriangle">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12" name="Multiply 11"/>
          <p:cNvSpPr/>
          <p:nvPr/>
        </p:nvSpPr>
        <p:spPr bwMode="auto">
          <a:xfrm>
            <a:off x="4716016" y="3429000"/>
            <a:ext cx="2808312" cy="2808312"/>
          </a:xfrm>
          <a:prstGeom prst="mathMultiply">
            <a:avLst>
              <a:gd name="adj1" fmla="val 10292"/>
            </a:avLst>
          </a:prstGeom>
          <a:solidFill>
            <a:srgbClr val="FF0000">
              <a:alpha val="3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153400" cy="762000"/>
          </a:xfrm>
        </p:spPr>
        <p:txBody>
          <a:bodyPr/>
          <a:lstStyle/>
          <a:p>
            <a:r>
              <a:rPr lang="de-DE" sz="3000" dirty="0"/>
              <a:t>The biological </a:t>
            </a:r>
            <a:r>
              <a:rPr lang="de-DE" sz="3000" dirty="0" err="1"/>
              <a:t>risk</a:t>
            </a:r>
            <a:r>
              <a:rPr lang="de-DE" sz="3000" dirty="0"/>
              <a:t> </a:t>
            </a:r>
            <a:r>
              <a:rPr lang="de-DE" sz="3000"/>
              <a:t>groups</a:t>
            </a:r>
            <a:endParaRPr lang="en-US" sz="3000" dirty="0">
              <a:solidFill>
                <a:srgbClr val="FF0000"/>
              </a:solidFill>
            </a:endParaRPr>
          </a:p>
        </p:txBody>
      </p:sp>
      <p:sp>
        <p:nvSpPr>
          <p:cNvPr id="3" name="Content Placeholder 2"/>
          <p:cNvSpPr>
            <a:spLocks noGrp="1"/>
          </p:cNvSpPr>
          <p:nvPr>
            <p:ph idx="1"/>
          </p:nvPr>
        </p:nvSpPr>
        <p:spPr>
          <a:xfrm>
            <a:off x="451048" y="692696"/>
            <a:ext cx="8441432" cy="5544616"/>
          </a:xfrm>
        </p:spPr>
        <p:txBody>
          <a:bodyPr/>
          <a:lstStyle/>
          <a:p>
            <a:r>
              <a:rPr lang="en-US" sz="1600" b="1" dirty="0"/>
              <a:t>Group S1: </a:t>
            </a:r>
            <a:r>
              <a:rPr lang="en-US" sz="1600" b="1" u="sng" dirty="0">
                <a:solidFill>
                  <a:srgbClr val="0000CC"/>
                </a:solidFill>
              </a:rPr>
              <a:t>No Risk </a:t>
            </a:r>
            <a:r>
              <a:rPr lang="en-US" sz="1600" b="1" dirty="0"/>
              <a:t>to health or the environment.</a:t>
            </a:r>
          </a:p>
          <a:p>
            <a:r>
              <a:rPr lang="en-US" sz="1600" dirty="0"/>
              <a:t>Purified recombinant gene products (e.g., proteins) produced using S1 organisms that are as safe as the S1 expression host (that are not virulence factors). </a:t>
            </a:r>
          </a:p>
          <a:p>
            <a:r>
              <a:rPr lang="en-US" sz="1600" dirty="0"/>
              <a:t>S1 expression organisms include laboratory strains of </a:t>
            </a:r>
            <a:r>
              <a:rPr lang="en-US" sz="1600" i="1" dirty="0"/>
              <a:t>E. coli </a:t>
            </a:r>
            <a:r>
              <a:rPr lang="en-US" sz="1600" dirty="0"/>
              <a:t>(</a:t>
            </a:r>
            <a:r>
              <a:rPr lang="en-US" sz="1600" i="1" dirty="0"/>
              <a:t>E. coli </a:t>
            </a:r>
            <a:r>
              <a:rPr lang="en-US" sz="1600" dirty="0"/>
              <a:t>Bl21), yeast (</a:t>
            </a:r>
            <a:r>
              <a:rPr lang="en-US" sz="1600" i="1" dirty="0"/>
              <a:t>S. </a:t>
            </a:r>
            <a:r>
              <a:rPr lang="en-US" sz="1600" i="1" dirty="0" err="1"/>
              <a:t>cerevisiae</a:t>
            </a:r>
            <a:r>
              <a:rPr lang="en-US" sz="1600" i="1" dirty="0"/>
              <a:t> and P. </a:t>
            </a:r>
            <a:r>
              <a:rPr lang="en-US" sz="1600" i="1" dirty="0" err="1"/>
              <a:t>pastoris</a:t>
            </a:r>
            <a:r>
              <a:rPr lang="en-US" sz="1600" i="1" dirty="0"/>
              <a:t>) </a:t>
            </a:r>
            <a:r>
              <a:rPr lang="en-US" sz="1600" dirty="0"/>
              <a:t>insect cell lines (Sf9/</a:t>
            </a:r>
            <a:r>
              <a:rPr lang="en-US" sz="1600" dirty="0" err="1"/>
              <a:t>baculovirus</a:t>
            </a:r>
            <a:r>
              <a:rPr lang="en-US" sz="1600" dirty="0"/>
              <a:t>) and </a:t>
            </a:r>
            <a:r>
              <a:rPr lang="en-US" sz="1600" dirty="0" err="1"/>
              <a:t>HeLa</a:t>
            </a:r>
            <a:r>
              <a:rPr lang="en-US" sz="1600" dirty="0"/>
              <a:t> cells. </a:t>
            </a:r>
          </a:p>
          <a:p>
            <a:endParaRPr lang="en-US" sz="1400" dirty="0"/>
          </a:p>
          <a:p>
            <a:pPr algn="ctr">
              <a:buNone/>
            </a:pPr>
            <a:r>
              <a:rPr lang="de-DE" sz="1600" b="1" i="1" u="sng" dirty="0" err="1"/>
              <a:t>Please</a:t>
            </a:r>
            <a:r>
              <a:rPr lang="de-DE" sz="1600" b="1" i="1" u="sng" dirty="0"/>
              <a:t> </a:t>
            </a:r>
            <a:r>
              <a:rPr lang="de-DE" sz="1600" b="1" i="1" u="sng" dirty="0" err="1"/>
              <a:t>contact</a:t>
            </a:r>
            <a:r>
              <a:rPr lang="de-DE" sz="1600" b="1" i="1" u="sng" dirty="0"/>
              <a:t> </a:t>
            </a:r>
            <a:r>
              <a:rPr lang="de-DE" sz="1600" b="1" i="1" u="sng" dirty="0" err="1"/>
              <a:t>the</a:t>
            </a:r>
            <a:r>
              <a:rPr lang="de-DE" sz="1600" b="1" i="1" u="sng" dirty="0"/>
              <a:t> SPC </a:t>
            </a:r>
            <a:r>
              <a:rPr lang="de-DE" sz="1600" b="1" i="1" u="sng" dirty="0" err="1"/>
              <a:t>staff</a:t>
            </a:r>
            <a:r>
              <a:rPr lang="de-DE" sz="1600" b="1" i="1" u="sng" dirty="0"/>
              <a:t> </a:t>
            </a:r>
            <a:r>
              <a:rPr lang="de-DE" sz="1600" b="1" i="1" u="sng" dirty="0" err="1"/>
              <a:t>if</a:t>
            </a:r>
            <a:r>
              <a:rPr lang="de-DE" sz="1600" b="1" i="1" u="sng" dirty="0"/>
              <a:t> </a:t>
            </a:r>
            <a:r>
              <a:rPr lang="de-DE" sz="1600" b="1" i="1" u="sng" dirty="0" err="1"/>
              <a:t>you</a:t>
            </a:r>
            <a:r>
              <a:rPr lang="de-DE" sz="1600" b="1" i="1" u="sng" dirty="0"/>
              <a:t> </a:t>
            </a:r>
            <a:r>
              <a:rPr lang="de-DE" sz="1600" b="1" i="1" u="sng" dirty="0" err="1"/>
              <a:t>are</a:t>
            </a:r>
            <a:r>
              <a:rPr lang="de-DE" sz="1600" b="1" i="1" u="sng" dirty="0"/>
              <a:t> </a:t>
            </a:r>
            <a:r>
              <a:rPr lang="de-DE" sz="1600" b="1" i="1" u="sng" dirty="0" err="1"/>
              <a:t>working</a:t>
            </a:r>
            <a:r>
              <a:rPr lang="de-DE" sz="1600" b="1" i="1" u="sng" dirty="0"/>
              <a:t> </a:t>
            </a:r>
            <a:r>
              <a:rPr lang="de-DE" sz="1600" b="1" i="1" u="sng" dirty="0" err="1"/>
              <a:t>with</a:t>
            </a:r>
            <a:r>
              <a:rPr lang="de-DE" sz="1600" b="1" i="1" u="sng" dirty="0"/>
              <a:t> </a:t>
            </a:r>
            <a:r>
              <a:rPr lang="de-DE" sz="1600" b="1" i="1" u="sng" dirty="0" err="1"/>
              <a:t>proteins</a:t>
            </a:r>
            <a:r>
              <a:rPr lang="de-DE" sz="1600" b="1" i="1" u="sng" dirty="0"/>
              <a:t> </a:t>
            </a:r>
            <a:r>
              <a:rPr lang="de-DE" sz="1600" b="1" i="1" u="sng" dirty="0" err="1"/>
              <a:t>purified</a:t>
            </a:r>
            <a:r>
              <a:rPr lang="de-DE" sz="1600" b="1" i="1" u="sng" dirty="0"/>
              <a:t> </a:t>
            </a:r>
            <a:r>
              <a:rPr lang="de-DE" sz="1600" b="1" i="1" u="sng" dirty="0" err="1"/>
              <a:t>from</a:t>
            </a:r>
            <a:r>
              <a:rPr lang="de-DE" sz="1600" b="1" i="1" u="sng" dirty="0"/>
              <a:t>:</a:t>
            </a:r>
          </a:p>
          <a:p>
            <a:endParaRPr lang="en-US" sz="1400" dirty="0"/>
          </a:p>
          <a:p>
            <a:r>
              <a:rPr lang="en-US" sz="1600" b="1" dirty="0"/>
              <a:t>Risk group S2: </a:t>
            </a:r>
            <a:r>
              <a:rPr lang="en-US" sz="1600" b="1" u="sng" dirty="0">
                <a:solidFill>
                  <a:srgbClr val="FF0000"/>
                </a:solidFill>
              </a:rPr>
              <a:t>Little Risk </a:t>
            </a:r>
            <a:r>
              <a:rPr lang="en-US" sz="1600" b="1" dirty="0"/>
              <a:t>to health or the environment.</a:t>
            </a:r>
          </a:p>
          <a:p>
            <a:r>
              <a:rPr lang="en-US" sz="1600" dirty="0"/>
              <a:t>Recombinant gene products, virulence factors or genes of unknown function that are expressed using an S1 host, but are originally derived from an S2-S4 organism.</a:t>
            </a:r>
          </a:p>
          <a:p>
            <a:r>
              <a:rPr lang="en-US" sz="1600" dirty="0"/>
              <a:t>Recombinant gene products that are expressed and purified from an S2 host, even if the gene product is S1 (e.g., S1 proteins expressed in</a:t>
            </a:r>
            <a:r>
              <a:rPr lang="en-US" sz="1600" i="1" dirty="0"/>
              <a:t> Mycobacterium </a:t>
            </a:r>
            <a:r>
              <a:rPr lang="en-US" sz="1600" i="1" dirty="0" err="1"/>
              <a:t>smegmatis</a:t>
            </a:r>
            <a:r>
              <a:rPr lang="en-US" sz="1600" dirty="0"/>
              <a:t> .)</a:t>
            </a:r>
          </a:p>
          <a:p>
            <a:r>
              <a:rPr lang="en-US" sz="1600" dirty="0"/>
              <a:t>Organisms and viruses which may affect health, cause disease or negatively impact the environment.</a:t>
            </a:r>
          </a:p>
          <a:p>
            <a:pPr marL="0" indent="0" algn="ctr">
              <a:buNone/>
            </a:pPr>
            <a:r>
              <a:rPr lang="de-DE" sz="1600" b="1" i="1" u="sng" dirty="0" err="1"/>
              <a:t>Banned</a:t>
            </a:r>
            <a:r>
              <a:rPr lang="de-DE" sz="1600" b="1" i="1" u="sng" dirty="0"/>
              <a:t> </a:t>
            </a:r>
            <a:r>
              <a:rPr lang="de-DE" sz="1600" b="1" i="1" u="sng" dirty="0" err="1"/>
              <a:t>from</a:t>
            </a:r>
            <a:r>
              <a:rPr lang="de-DE" sz="1600" b="1" i="1" u="sng" dirty="0"/>
              <a:t> </a:t>
            </a:r>
            <a:r>
              <a:rPr lang="de-DE" sz="1600" b="1" i="1" u="sng" dirty="0" err="1"/>
              <a:t>the</a:t>
            </a:r>
            <a:r>
              <a:rPr lang="de-DE" sz="1600" b="1" i="1" u="sng" dirty="0"/>
              <a:t> SPC </a:t>
            </a:r>
            <a:r>
              <a:rPr lang="de-DE" sz="1600" b="1" i="1" u="sng" dirty="0" err="1"/>
              <a:t>and</a:t>
            </a:r>
            <a:r>
              <a:rPr lang="de-DE" sz="1600" b="1" i="1" u="sng" dirty="0"/>
              <a:t> User lab:</a:t>
            </a:r>
          </a:p>
          <a:p>
            <a:endParaRPr lang="en-US" sz="1600" dirty="0"/>
          </a:p>
          <a:p>
            <a:r>
              <a:rPr lang="en-US" sz="1600" b="1" dirty="0"/>
              <a:t>Risk group S3: </a:t>
            </a:r>
            <a:r>
              <a:rPr lang="en-US" sz="1600" b="1" u="sng" dirty="0">
                <a:solidFill>
                  <a:srgbClr val="FF0000"/>
                </a:solidFill>
              </a:rPr>
              <a:t>Moderate Risk </a:t>
            </a:r>
            <a:r>
              <a:rPr lang="en-US" sz="1600" b="1" dirty="0"/>
              <a:t>and Risk group S4: </a:t>
            </a:r>
            <a:r>
              <a:rPr lang="en-US" sz="1600" b="1" u="sng" dirty="0">
                <a:solidFill>
                  <a:srgbClr val="FF0000"/>
                </a:solidFill>
              </a:rPr>
              <a:t>High Risk</a:t>
            </a:r>
            <a:r>
              <a:rPr lang="en-US" sz="1600" b="1" dirty="0"/>
              <a:t>.</a:t>
            </a:r>
          </a:p>
          <a:p>
            <a:r>
              <a:rPr lang="en-US" sz="1600" dirty="0"/>
              <a:t>Organisms, viruses, or </a:t>
            </a:r>
            <a:r>
              <a:rPr lang="en-US" sz="1600" dirty="0" err="1"/>
              <a:t>biotoxins</a:t>
            </a:r>
            <a:r>
              <a:rPr lang="en-US" sz="1600" dirty="0"/>
              <a:t> which may/will affect health, cause disease, death and/or will negatively impact the environment.</a:t>
            </a:r>
          </a:p>
        </p:txBody>
      </p:sp>
      <p:sp>
        <p:nvSpPr>
          <p:cNvPr id="5" name="Slide Number Placeholder 4"/>
          <p:cNvSpPr>
            <a:spLocks noGrp="1"/>
          </p:cNvSpPr>
          <p:nvPr>
            <p:ph type="sldNum" sz="quarter" idx="11"/>
          </p:nvPr>
        </p:nvSpPr>
        <p:spPr/>
        <p:txBody>
          <a:bodyPr/>
          <a:lstStyle/>
          <a:p>
            <a:pPr>
              <a:defRPr/>
            </a:pPr>
            <a:fld id="{9A4509F6-CBA6-4342-85CB-9B27E446690D}" type="slidenum">
              <a:rPr lang="de-DE" smtClean="0"/>
              <a:pPr>
                <a:defRPr/>
              </a:pPr>
              <a:t>21</a:t>
            </a:fld>
            <a:endParaRPr lang="de-DE"/>
          </a:p>
        </p:txBody>
      </p:sp>
    </p:spTree>
    <p:extLst>
      <p:ext uri="{BB962C8B-B14F-4D97-AF65-F5344CB8AC3E}">
        <p14:creationId xmlns:p14="http://schemas.microsoft.com/office/powerpoint/2010/main" val="129288593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001" y="332656"/>
            <a:ext cx="8153400" cy="963960"/>
          </a:xfrm>
        </p:spPr>
        <p:txBody>
          <a:bodyPr/>
          <a:lstStyle/>
          <a:p>
            <a:r>
              <a:rPr lang="de-DE" dirty="0"/>
              <a:t>Additional S1 safety procedures</a:t>
            </a:r>
            <a:endParaRPr lang="en-US" dirty="0"/>
          </a:p>
        </p:txBody>
      </p:sp>
      <p:sp>
        <p:nvSpPr>
          <p:cNvPr id="3" name="Content Placeholder 2"/>
          <p:cNvSpPr>
            <a:spLocks noGrp="1"/>
          </p:cNvSpPr>
          <p:nvPr>
            <p:ph idx="1"/>
          </p:nvPr>
        </p:nvSpPr>
        <p:spPr>
          <a:xfrm>
            <a:off x="533400" y="1062123"/>
            <a:ext cx="8153400" cy="5328592"/>
          </a:xfrm>
        </p:spPr>
        <p:txBody>
          <a:bodyPr/>
          <a:lstStyle/>
          <a:p>
            <a:r>
              <a:rPr lang="de-DE" sz="1800" dirty="0"/>
              <a:t>Keep aerosols to a minimum – avoid vigorous handling, shaking or squirting of solutions that contain biological material.</a:t>
            </a:r>
          </a:p>
          <a:p>
            <a:r>
              <a:rPr lang="de-DE" sz="1800" dirty="0"/>
              <a:t>Keep storage vessels, tubes, containers, etc. closed when not in use.</a:t>
            </a:r>
          </a:p>
          <a:p>
            <a:r>
              <a:rPr lang="de-DE" sz="1800" dirty="0"/>
              <a:t>Keep the laboratory windows and doors closed.</a:t>
            </a:r>
          </a:p>
          <a:p>
            <a:r>
              <a:rPr lang="de-DE" sz="1800" dirty="0"/>
              <a:t>Never touch taps or door handles with a gloved hand.</a:t>
            </a:r>
          </a:p>
          <a:p>
            <a:r>
              <a:rPr lang="de-DE" sz="1800" dirty="0"/>
              <a:t>Disinfect spills with 70% v/v ethanol. </a:t>
            </a:r>
          </a:p>
          <a:p>
            <a:r>
              <a:rPr lang="de-DE" sz="1800" dirty="0"/>
              <a:t>Place contaminated waste from cell lysates in an autoclave bag for inactivation.</a:t>
            </a:r>
          </a:p>
          <a:p>
            <a:pPr marL="0" indent="0">
              <a:buNone/>
            </a:pPr>
            <a:endParaRPr lang="de-DE" sz="1800" dirty="0"/>
          </a:p>
          <a:p>
            <a:r>
              <a:rPr lang="de-DE" sz="1800" b="1" dirty="0">
                <a:solidFill>
                  <a:schemeClr val="bg1">
                    <a:lumMod val="10000"/>
                  </a:schemeClr>
                </a:solidFill>
              </a:rPr>
              <a:t>After completing work</a:t>
            </a:r>
            <a:r>
              <a:rPr lang="de-DE" sz="1800" dirty="0"/>
              <a:t>:</a:t>
            </a:r>
          </a:p>
          <a:p>
            <a:pPr lvl="1"/>
            <a:r>
              <a:rPr lang="de-DE" sz="1600" dirty="0"/>
              <a:t>Wash and potentially disinfect hands in the sink.</a:t>
            </a:r>
          </a:p>
          <a:p>
            <a:pPr lvl="1"/>
            <a:r>
              <a:rPr lang="de-DE" sz="1600" dirty="0"/>
              <a:t>Disinfect all surfaces (use 70% ethanol for smaller surfaces &lt;2m</a:t>
            </a:r>
            <a:r>
              <a:rPr lang="de-DE" sz="1600" baseline="30000" dirty="0"/>
              <a:t>2</a:t>
            </a:r>
            <a:r>
              <a:rPr lang="de-DE" sz="1600" dirty="0"/>
              <a:t>).</a:t>
            </a:r>
          </a:p>
          <a:p>
            <a:pPr lvl="1"/>
            <a:r>
              <a:rPr lang="de-DE" sz="1600" dirty="0"/>
              <a:t>Disinfect all materials that have come into contact with biological material.  </a:t>
            </a:r>
          </a:p>
          <a:p>
            <a:pPr lvl="1"/>
            <a:endParaRPr lang="de-DE" sz="1100" dirty="0"/>
          </a:p>
          <a:p>
            <a:pPr marL="57150" indent="0">
              <a:buNone/>
            </a:pPr>
            <a:r>
              <a:rPr lang="de-DE" sz="1800" b="1" u="sng" dirty="0"/>
              <a:t>Please note:</a:t>
            </a:r>
            <a:r>
              <a:rPr lang="de-DE" sz="1800" b="1" dirty="0"/>
              <a:t> </a:t>
            </a:r>
            <a:r>
              <a:rPr lang="de-DE" sz="1800" dirty="0"/>
              <a:t>The autoclave should be operated by members of staff only. </a:t>
            </a:r>
          </a:p>
          <a:p>
            <a:endParaRPr lang="de-DE" dirty="0"/>
          </a:p>
        </p:txBody>
      </p:sp>
      <p:sp>
        <p:nvSpPr>
          <p:cNvPr id="5" name="Slide Number Placeholder 4"/>
          <p:cNvSpPr>
            <a:spLocks noGrp="1"/>
          </p:cNvSpPr>
          <p:nvPr>
            <p:ph type="sldNum" sz="quarter" idx="11"/>
          </p:nvPr>
        </p:nvSpPr>
        <p:spPr>
          <a:xfrm>
            <a:off x="152400" y="6375400"/>
            <a:ext cx="531168" cy="228600"/>
          </a:xfrm>
        </p:spPr>
        <p:txBody>
          <a:bodyPr/>
          <a:lstStyle/>
          <a:p>
            <a:pPr>
              <a:defRPr/>
            </a:pPr>
            <a:fld id="{9A4509F6-CBA6-4342-85CB-9B27E446690D}" type="slidenum">
              <a:rPr lang="de-DE" sz="1200" smtClean="0"/>
              <a:pPr>
                <a:defRPr/>
              </a:pPr>
              <a:t>22</a:t>
            </a:fld>
            <a:r>
              <a:rPr lang="de-DE" sz="1200" dirty="0"/>
              <a:t> / 24</a:t>
            </a:r>
          </a:p>
          <a:p>
            <a:pPr>
              <a:defRPr/>
            </a:pPr>
            <a:endParaRPr lang="de-DE" dirty="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SPECIAL COVID-19 SAFETY MEASURES </a:t>
            </a:r>
            <a:br>
              <a:rPr lang="de-DE" dirty="0"/>
            </a:br>
            <a:endParaRPr lang="de-DE" dirty="0"/>
          </a:p>
        </p:txBody>
      </p:sp>
      <p:sp>
        <p:nvSpPr>
          <p:cNvPr id="3" name="Content Placeholder 2"/>
          <p:cNvSpPr>
            <a:spLocks noGrp="1"/>
          </p:cNvSpPr>
          <p:nvPr>
            <p:ph idx="1"/>
          </p:nvPr>
        </p:nvSpPr>
        <p:spPr>
          <a:xfrm>
            <a:off x="684212" y="1484313"/>
            <a:ext cx="8280275" cy="4536975"/>
          </a:xfrm>
        </p:spPr>
        <p:txBody>
          <a:bodyPr/>
          <a:lstStyle/>
          <a:p>
            <a:r>
              <a:rPr lang="en-US" sz="1600" dirty="0"/>
              <a:t>Visitors must register with their name and length of stay at EMBL in a self-declaration form. The contact details will be kept for four weeks.</a:t>
            </a:r>
          </a:p>
          <a:p>
            <a:r>
              <a:rPr lang="en-US" sz="1600" dirty="0"/>
              <a:t>Hands must be disinfected upon arrival. During the day, wash your hands frequently and thoroughly with soap and water or use an alcohol-based hand disinfectant.</a:t>
            </a:r>
          </a:p>
          <a:p>
            <a:r>
              <a:rPr lang="en-US" sz="1600" dirty="0"/>
              <a:t>It is important to maintain at least 1.5 m physical distance between yourself and others, wherever possible.</a:t>
            </a:r>
          </a:p>
          <a:p>
            <a:r>
              <a:rPr lang="en-US" sz="1600" dirty="0"/>
              <a:t>In general, it is obligatory to wear a face mask. FFP2 masks must be worn if the work to be performed does not allow the required physical distance of at least 1.5 m to be maintained at all times. EMBL will also provide FFP2 masks for visitors.</a:t>
            </a:r>
          </a:p>
          <a:p>
            <a:r>
              <a:rPr lang="en-US" sz="1600" dirty="0"/>
              <a:t>Avoid touching eyes, nose and mouth even when wearing a face mask.</a:t>
            </a:r>
          </a:p>
          <a:p>
            <a:r>
              <a:rPr lang="en-US" sz="1600" dirty="0"/>
              <a:t>Work surfaces and shared tools must be wiped down with disinfectant upon the completion of work. For this purpose, use 70% ethanol (for small areas) or a commercial surface disinfectant provided by EMBL.</a:t>
            </a:r>
          </a:p>
          <a:p>
            <a:r>
              <a:rPr lang="en-US" sz="1600" dirty="0"/>
              <a:t>The maximum number of people allowed to be in the same room at the same time</a:t>
            </a:r>
            <a:r>
              <a:rPr lang="en-DE" sz="1600" dirty="0"/>
              <a:t> in the laboratories are based on a bookable system implemented by EMBL. </a:t>
            </a:r>
            <a:r>
              <a:rPr lang="en-US" sz="1600" dirty="0"/>
              <a:t>U</a:t>
            </a:r>
            <a:r>
              <a:rPr lang="en-DE" sz="1600" dirty="0"/>
              <a:t>s</a:t>
            </a:r>
            <a:r>
              <a:rPr lang="en-US" sz="1600" dirty="0"/>
              <a:t>e</a:t>
            </a:r>
            <a:r>
              <a:rPr lang="en-DE" sz="1600" dirty="0"/>
              <a:t>r</a:t>
            </a:r>
            <a:r>
              <a:rPr lang="en-US" sz="1600" dirty="0"/>
              <a:t>s</a:t>
            </a:r>
            <a:r>
              <a:rPr lang="en-DE" sz="1600" dirty="0"/>
              <a:t> </a:t>
            </a:r>
            <a:r>
              <a:rPr lang="en-US" sz="1600" dirty="0"/>
              <a:t>n</a:t>
            </a:r>
            <a:r>
              <a:rPr lang="en-DE" sz="1600" dirty="0"/>
              <a:t>e</a:t>
            </a:r>
            <a:r>
              <a:rPr lang="en-US" sz="1600" dirty="0"/>
              <a:t>e</a:t>
            </a:r>
            <a:r>
              <a:rPr lang="en-DE" sz="1600" dirty="0"/>
              <a:t>d </a:t>
            </a:r>
            <a:r>
              <a:rPr lang="en-US" sz="1600" dirty="0"/>
              <a:t>t</a:t>
            </a:r>
            <a:r>
              <a:rPr lang="en-DE" sz="1600" dirty="0"/>
              <a:t>o </a:t>
            </a:r>
            <a:r>
              <a:rPr lang="en-US" sz="1600" dirty="0"/>
              <a:t>b</a:t>
            </a:r>
            <a:r>
              <a:rPr lang="en-DE" sz="1600" dirty="0"/>
              <a:t>o</a:t>
            </a:r>
            <a:r>
              <a:rPr lang="en-US" sz="1600" dirty="0"/>
              <a:t>o</a:t>
            </a:r>
            <a:r>
              <a:rPr lang="en-DE" sz="1600" dirty="0"/>
              <a:t>k </a:t>
            </a:r>
            <a:r>
              <a:rPr lang="en-US" sz="1600" dirty="0"/>
              <a:t>t</a:t>
            </a:r>
            <a:r>
              <a:rPr lang="en-DE" sz="1600" dirty="0"/>
              <a:t>h</a:t>
            </a:r>
            <a:r>
              <a:rPr lang="en-US" sz="1600" dirty="0"/>
              <a:t>e</a:t>
            </a:r>
            <a:r>
              <a:rPr lang="en-DE" sz="1600" dirty="0"/>
              <a:t> </a:t>
            </a:r>
            <a:r>
              <a:rPr lang="en-US" sz="1600" dirty="0" err="1"/>
              <a:t>i</a:t>
            </a:r>
            <a:r>
              <a:rPr lang="en-DE" sz="1600" dirty="0"/>
              <a:t>n</a:t>
            </a:r>
            <a:r>
              <a:rPr lang="en-US" sz="1600" dirty="0"/>
              <a:t>s</a:t>
            </a:r>
            <a:r>
              <a:rPr lang="en-DE" sz="1600" dirty="0"/>
              <a:t>t</a:t>
            </a:r>
            <a:r>
              <a:rPr lang="en-US" sz="1600" dirty="0"/>
              <a:t>r</a:t>
            </a:r>
            <a:r>
              <a:rPr lang="en-DE" sz="1600" dirty="0"/>
              <a:t>u</a:t>
            </a:r>
            <a:r>
              <a:rPr lang="en-US" sz="1600" dirty="0"/>
              <a:t>m</a:t>
            </a:r>
            <a:r>
              <a:rPr lang="en-DE" sz="1600" dirty="0"/>
              <a:t>e</a:t>
            </a:r>
            <a:r>
              <a:rPr lang="en-US" sz="1600" dirty="0"/>
              <a:t>n</a:t>
            </a:r>
            <a:r>
              <a:rPr lang="en-DE" sz="1600" dirty="0"/>
              <a:t>t </a:t>
            </a:r>
            <a:r>
              <a:rPr lang="en-US" sz="1600" dirty="0"/>
              <a:t>a</a:t>
            </a:r>
            <a:r>
              <a:rPr lang="en-DE" sz="1600" dirty="0"/>
              <a:t>n</a:t>
            </a:r>
            <a:r>
              <a:rPr lang="en-US" sz="1600" dirty="0"/>
              <a:t>d</a:t>
            </a:r>
            <a:r>
              <a:rPr lang="en-DE" sz="1600" dirty="0"/>
              <a:t> </a:t>
            </a:r>
            <a:r>
              <a:rPr lang="en-US" sz="1600" dirty="0"/>
              <a:t>b</a:t>
            </a:r>
            <a:r>
              <a:rPr lang="en-DE" sz="1600" dirty="0"/>
              <a:t>e</a:t>
            </a:r>
            <a:r>
              <a:rPr lang="en-US" sz="1600" dirty="0"/>
              <a:t>n</a:t>
            </a:r>
            <a:r>
              <a:rPr lang="en-DE" sz="1600" dirty="0"/>
              <a:t>c</a:t>
            </a:r>
            <a:r>
              <a:rPr lang="en-US" sz="1600" dirty="0"/>
              <a:t>h</a:t>
            </a:r>
            <a:r>
              <a:rPr lang="en-DE" sz="1600" dirty="0"/>
              <a:t> allocated to t</a:t>
            </a:r>
            <a:r>
              <a:rPr lang="en-US" sz="1600" dirty="0"/>
              <a:t>h</a:t>
            </a:r>
            <a:r>
              <a:rPr lang="en-DE" sz="1600" dirty="0"/>
              <a:t>e </a:t>
            </a:r>
            <a:r>
              <a:rPr lang="en-US" sz="1600" dirty="0"/>
              <a:t>c</a:t>
            </a:r>
            <a:r>
              <a:rPr lang="en-DE" sz="1600" dirty="0"/>
              <a:t>a</a:t>
            </a:r>
            <a:r>
              <a:rPr lang="en-US" sz="1600" dirty="0"/>
              <a:t>l</a:t>
            </a:r>
            <a:r>
              <a:rPr lang="en-DE" sz="1600" dirty="0"/>
              <a:t>e</a:t>
            </a:r>
            <a:r>
              <a:rPr lang="en-US" sz="1600" dirty="0"/>
              <a:t>n</a:t>
            </a:r>
            <a:r>
              <a:rPr lang="en-DE" sz="1600" dirty="0"/>
              <a:t>d</a:t>
            </a:r>
            <a:r>
              <a:rPr lang="en-US" sz="1600" dirty="0"/>
              <a:t>a</a:t>
            </a:r>
            <a:r>
              <a:rPr lang="en-DE" sz="1600" dirty="0"/>
              <a:t>r. </a:t>
            </a:r>
            <a:r>
              <a:rPr lang="en-US" sz="1600" dirty="0"/>
              <a:t>F</a:t>
            </a:r>
            <a:r>
              <a:rPr lang="en-DE" sz="1600" dirty="0"/>
              <a:t>o</a:t>
            </a:r>
            <a:r>
              <a:rPr lang="en-US" sz="1600" dirty="0"/>
              <a:t>r</a:t>
            </a:r>
            <a:r>
              <a:rPr lang="en-DE" sz="1600" dirty="0"/>
              <a:t> </a:t>
            </a:r>
            <a:r>
              <a:rPr lang="en-US" sz="1600" dirty="0"/>
              <a:t>f</a:t>
            </a:r>
            <a:r>
              <a:rPr lang="en-DE" sz="1600" dirty="0"/>
              <a:t>u</a:t>
            </a:r>
            <a:r>
              <a:rPr lang="en-US" sz="1600" dirty="0"/>
              <a:t>r</a:t>
            </a:r>
            <a:r>
              <a:rPr lang="en-DE" sz="1600" dirty="0"/>
              <a:t>t</a:t>
            </a:r>
            <a:r>
              <a:rPr lang="en-US" sz="1600" dirty="0"/>
              <a:t>h</a:t>
            </a:r>
            <a:r>
              <a:rPr lang="en-DE" sz="1600" dirty="0"/>
              <a:t>e</a:t>
            </a:r>
            <a:r>
              <a:rPr lang="en-US" sz="1600" dirty="0"/>
              <a:t>r</a:t>
            </a:r>
            <a:r>
              <a:rPr lang="en-DE" sz="1600" dirty="0"/>
              <a:t> </a:t>
            </a:r>
            <a:r>
              <a:rPr lang="en-US" sz="1600" dirty="0" err="1"/>
              <a:t>i</a:t>
            </a:r>
            <a:r>
              <a:rPr lang="en-DE" sz="1600" dirty="0"/>
              <a:t>n</a:t>
            </a:r>
            <a:r>
              <a:rPr lang="en-US" sz="1600" dirty="0"/>
              <a:t>f</a:t>
            </a:r>
            <a:r>
              <a:rPr lang="en-DE" sz="1600" dirty="0"/>
              <a:t>o</a:t>
            </a:r>
            <a:r>
              <a:rPr lang="en-US" sz="1600" dirty="0"/>
              <a:t>r</a:t>
            </a:r>
            <a:r>
              <a:rPr lang="en-DE" sz="1600" dirty="0"/>
              <a:t>m</a:t>
            </a:r>
            <a:r>
              <a:rPr lang="en-US" sz="1600" dirty="0"/>
              <a:t>a</a:t>
            </a:r>
            <a:r>
              <a:rPr lang="en-DE" sz="1600" dirty="0"/>
              <a:t>t</a:t>
            </a:r>
            <a:r>
              <a:rPr lang="en-US" sz="1600" dirty="0" err="1"/>
              <a:t>i</a:t>
            </a:r>
            <a:r>
              <a:rPr lang="en-DE" sz="1600" dirty="0"/>
              <a:t>o</a:t>
            </a:r>
            <a:r>
              <a:rPr lang="en-US" sz="1600" dirty="0"/>
              <a:t>n</a:t>
            </a:r>
            <a:r>
              <a:rPr lang="en-DE" sz="1600" dirty="0"/>
              <a:t>, </a:t>
            </a:r>
            <a:r>
              <a:rPr lang="en-US" sz="1600" dirty="0"/>
              <a:t>p</a:t>
            </a:r>
            <a:r>
              <a:rPr lang="en-DE" sz="1600" dirty="0"/>
              <a:t>l</a:t>
            </a:r>
            <a:r>
              <a:rPr lang="en-US" sz="1600" dirty="0"/>
              <a:t>e</a:t>
            </a:r>
            <a:r>
              <a:rPr lang="en-DE" sz="1600" dirty="0"/>
              <a:t>a</a:t>
            </a:r>
            <a:r>
              <a:rPr lang="en-US" sz="1600" dirty="0"/>
              <a:t>s</a:t>
            </a:r>
            <a:r>
              <a:rPr lang="en-DE" sz="1600" dirty="0"/>
              <a:t>e</a:t>
            </a:r>
            <a:r>
              <a:rPr lang="en-US" sz="1600" dirty="0"/>
              <a:t>r</a:t>
            </a:r>
            <a:r>
              <a:rPr lang="en-DE" sz="1600" dirty="0"/>
              <a:t>e</a:t>
            </a:r>
            <a:r>
              <a:rPr lang="en-US" sz="1600" dirty="0"/>
              <a:t>a</a:t>
            </a:r>
            <a:r>
              <a:rPr lang="en-DE" sz="1600" dirty="0"/>
              <a:t>c</a:t>
            </a:r>
            <a:r>
              <a:rPr lang="en-US" sz="1600" dirty="0"/>
              <a:t>h</a:t>
            </a:r>
            <a:r>
              <a:rPr lang="en-DE" sz="1600" dirty="0"/>
              <a:t> </a:t>
            </a:r>
            <a:r>
              <a:rPr lang="en-US" sz="1600" dirty="0"/>
              <a:t>o</a:t>
            </a:r>
            <a:r>
              <a:rPr lang="en-DE" sz="1600" dirty="0"/>
              <a:t>u</a:t>
            </a:r>
            <a:r>
              <a:rPr lang="en-US" sz="1600" dirty="0"/>
              <a:t>t</a:t>
            </a:r>
            <a:r>
              <a:rPr lang="en-DE" sz="1600" dirty="0"/>
              <a:t> </a:t>
            </a:r>
            <a:r>
              <a:rPr lang="en-US" sz="1600" dirty="0"/>
              <a:t>t</a:t>
            </a:r>
            <a:r>
              <a:rPr lang="en-DE" sz="1600" dirty="0"/>
              <a:t>o </a:t>
            </a:r>
            <a:r>
              <a:rPr lang="en-US" sz="1600" dirty="0"/>
              <a:t>S</a:t>
            </a:r>
            <a:r>
              <a:rPr lang="en-DE" sz="1600" dirty="0"/>
              <a:t>P</a:t>
            </a:r>
            <a:r>
              <a:rPr lang="en-US" sz="1600" dirty="0"/>
              <a:t>C</a:t>
            </a:r>
            <a:r>
              <a:rPr lang="en-DE" sz="1600" dirty="0"/>
              <a:t>.</a:t>
            </a:r>
            <a:endParaRPr lang="de-DE" sz="1600" dirty="0"/>
          </a:p>
        </p:txBody>
      </p:sp>
      <p:sp>
        <p:nvSpPr>
          <p:cNvPr id="5" name="Slide Number Placeholder 4"/>
          <p:cNvSpPr>
            <a:spLocks noGrp="1"/>
          </p:cNvSpPr>
          <p:nvPr>
            <p:ph type="sldNum" sz="quarter" idx="11"/>
          </p:nvPr>
        </p:nvSpPr>
        <p:spPr/>
        <p:txBody>
          <a:bodyPr/>
          <a:lstStyle/>
          <a:p>
            <a:pPr>
              <a:defRPr/>
            </a:pPr>
            <a:fld id="{9A4509F6-CBA6-4342-85CB-9B27E446690D}" type="slidenum">
              <a:rPr lang="de-DE" smtClean="0"/>
              <a:pPr>
                <a:defRPr/>
              </a:pPr>
              <a:t>23</a:t>
            </a:fld>
            <a:endParaRPr lang="de-DE"/>
          </a:p>
        </p:txBody>
      </p:sp>
    </p:spTree>
    <p:extLst>
      <p:ext uri="{BB962C8B-B14F-4D97-AF65-F5344CB8AC3E}">
        <p14:creationId xmlns:p14="http://schemas.microsoft.com/office/powerpoint/2010/main" val="279230255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6"/>
          <p:cNvSpPr>
            <a:spLocks noGrp="1"/>
          </p:cNvSpPr>
          <p:nvPr>
            <p:ph type="sldNum" sz="quarter" idx="11"/>
          </p:nvPr>
        </p:nvSpPr>
        <p:spPr>
          <a:xfrm>
            <a:off x="152400" y="6375400"/>
            <a:ext cx="603176" cy="228600"/>
          </a:xfrm>
          <a:noFill/>
        </p:spPr>
        <p:txBody>
          <a:bodyPr/>
          <a:lstStyle/>
          <a:p>
            <a:fld id="{1B0E0D90-DD4F-4D57-9F79-DE482589C0D6}" type="slidenum">
              <a:rPr lang="de-DE" sz="1200" smtClean="0"/>
              <a:pPr/>
              <a:t>24</a:t>
            </a:fld>
            <a:r>
              <a:rPr lang="de-DE" sz="1200" dirty="0"/>
              <a:t> / 24</a:t>
            </a:r>
          </a:p>
          <a:p>
            <a:endParaRPr lang="de-DE" dirty="0"/>
          </a:p>
        </p:txBody>
      </p:sp>
      <p:graphicFrame>
        <p:nvGraphicFramePr>
          <p:cNvPr id="1026" name="Object 2"/>
          <p:cNvGraphicFramePr>
            <a:graphicFrameLocks noGrp="1" noChangeAspect="1"/>
          </p:cNvGraphicFramePr>
          <p:nvPr>
            <p:ph sz="quarter" idx="2"/>
          </p:nvPr>
        </p:nvGraphicFramePr>
        <p:xfrm>
          <a:off x="5872163" y="1484313"/>
          <a:ext cx="1928812" cy="2098675"/>
        </p:xfrm>
        <a:graphic>
          <a:graphicData uri="http://schemas.openxmlformats.org/presentationml/2006/ole">
            <mc:AlternateContent xmlns:mc="http://schemas.openxmlformats.org/markup-compatibility/2006">
              <mc:Choice xmlns:v="urn:schemas-microsoft-com:vml" Requires="v">
                <p:oleObj spid="_x0000_s1188" name="Chart" r:id="rId4" imgW="4881093" imgH="5318975" progId="MSGraph.Chart.8">
                  <p:embed followColorScheme="full"/>
                </p:oleObj>
              </mc:Choice>
              <mc:Fallback>
                <p:oleObj name="Chart" r:id="rId4" imgW="4881093" imgH="5318975" progId="MSGraph.Chart.8">
                  <p:embed followColorScheme="full"/>
                  <p:pic>
                    <p:nvPicPr>
                      <p:cNvPr id="0" name="Picture 17"/>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2163" y="1484313"/>
                        <a:ext cx="1928812" cy="20986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00739" name="Rectangle 3"/>
          <p:cNvSpPr>
            <a:spLocks noChangeArrowheads="1"/>
          </p:cNvSpPr>
          <p:nvPr/>
        </p:nvSpPr>
        <p:spPr bwMode="auto">
          <a:xfrm>
            <a:off x="322138" y="947766"/>
            <a:ext cx="8712968" cy="2419124"/>
          </a:xfrm>
          <a:prstGeom prst="rect">
            <a:avLst/>
          </a:prstGeom>
          <a:noFill/>
          <a:ln w="9525">
            <a:noFill/>
            <a:miter lim="800000"/>
            <a:headEnd/>
            <a:tailEnd/>
          </a:ln>
        </p:spPr>
        <p:txBody>
          <a:bodyPr wrap="square">
            <a:spAutoFit/>
          </a:bodyPr>
          <a:lstStyle/>
          <a:p>
            <a:pPr marL="111125" indent="-111125">
              <a:lnSpc>
                <a:spcPct val="90000"/>
              </a:lnSpc>
              <a:spcBef>
                <a:spcPct val="20000"/>
              </a:spcBef>
              <a:buClr>
                <a:schemeClr val="accent1"/>
              </a:buClr>
              <a:defRPr/>
            </a:pPr>
            <a:r>
              <a:rPr lang="de-DE" sz="1400" b="1" dirty="0">
                <a:latin typeface="+mn-lt"/>
                <a:ea typeface="+mn-ea"/>
                <a:cs typeface="+mn-cs"/>
              </a:rPr>
              <a:t>Safety responsible for the SPC facility and senior safety advisor:</a:t>
            </a:r>
          </a:p>
          <a:p>
            <a:pPr marL="111125" indent="-111125">
              <a:lnSpc>
                <a:spcPct val="90000"/>
              </a:lnSpc>
              <a:spcBef>
                <a:spcPct val="20000"/>
              </a:spcBef>
              <a:buClr>
                <a:schemeClr val="accent1"/>
              </a:buClr>
              <a:buFontTx/>
              <a:buChar char="•"/>
              <a:defRPr/>
            </a:pPr>
            <a:r>
              <a:rPr lang="de-DE" sz="1400" dirty="0">
                <a:latin typeface="+mn-lt"/>
                <a:ea typeface="+mn-ea"/>
                <a:cs typeface="+mn-cs"/>
              </a:rPr>
              <a:t>Maria Garcia - building 48e, room L105, Tel. 040-89902-145, email: </a:t>
            </a:r>
            <a:r>
              <a:rPr lang="de-DE" sz="1400" dirty="0">
                <a:latin typeface="+mn-lt"/>
                <a:ea typeface="+mn-ea"/>
                <a:cs typeface="+mn-cs"/>
                <a:hlinkClick r:id="rId6"/>
              </a:rPr>
              <a:t>garcia@embl-hamburg.de</a:t>
            </a:r>
            <a:endParaRPr lang="de-DE" sz="1400" dirty="0">
              <a:latin typeface="+mn-lt"/>
              <a:ea typeface="+mn-ea"/>
              <a:cs typeface="+mn-cs"/>
            </a:endParaRPr>
          </a:p>
          <a:p>
            <a:pPr>
              <a:lnSpc>
                <a:spcPct val="90000"/>
              </a:lnSpc>
              <a:spcBef>
                <a:spcPct val="20000"/>
              </a:spcBef>
              <a:buClr>
                <a:schemeClr val="accent1"/>
              </a:buClr>
              <a:defRPr/>
            </a:pPr>
            <a:endParaRPr lang="de-DE" sz="1400" dirty="0">
              <a:latin typeface="+mn-lt"/>
              <a:ea typeface="+mn-ea"/>
              <a:cs typeface="+mn-cs"/>
            </a:endParaRPr>
          </a:p>
          <a:p>
            <a:pPr marL="111125" indent="-111125">
              <a:lnSpc>
                <a:spcPct val="90000"/>
              </a:lnSpc>
              <a:spcBef>
                <a:spcPct val="20000"/>
              </a:spcBef>
              <a:buClr>
                <a:schemeClr val="accent1"/>
              </a:buClr>
              <a:defRPr/>
            </a:pPr>
            <a:r>
              <a:rPr lang="de-DE" sz="1400" b="1" dirty="0"/>
              <a:t>Safety contact for the derivative laboratory:</a:t>
            </a:r>
            <a:endParaRPr lang="de-DE" sz="1400" b="1" dirty="0">
              <a:latin typeface="+mn-lt"/>
              <a:ea typeface="+mn-ea"/>
              <a:cs typeface="+mn-cs"/>
            </a:endParaRPr>
          </a:p>
          <a:p>
            <a:pPr marL="111125" indent="-111125">
              <a:lnSpc>
                <a:spcPct val="90000"/>
              </a:lnSpc>
              <a:spcBef>
                <a:spcPct val="20000"/>
              </a:spcBef>
              <a:buClr>
                <a:schemeClr val="accent1"/>
              </a:buClr>
              <a:buFontTx/>
              <a:buChar char="•"/>
              <a:defRPr/>
            </a:pPr>
            <a:r>
              <a:rPr lang="de-DE" sz="1400" dirty="0">
                <a:latin typeface="+mn-lt"/>
                <a:ea typeface="+mn-ea"/>
                <a:cs typeface="+mn-cs"/>
              </a:rPr>
              <a:t>Isabel Bento -</a:t>
            </a:r>
            <a:r>
              <a:rPr lang="de-DE" sz="1400" dirty="0">
                <a:latin typeface="Arial" pitchFamily="34" charset="0"/>
              </a:rPr>
              <a:t> building 48e, room L147,</a:t>
            </a:r>
            <a:r>
              <a:rPr lang="de-DE" sz="1400" dirty="0">
                <a:latin typeface="+mn-lt"/>
                <a:ea typeface="+mn-ea"/>
                <a:cs typeface="+mn-cs"/>
              </a:rPr>
              <a:t> </a:t>
            </a:r>
            <a:r>
              <a:rPr lang="de-DE" sz="1400" dirty="0">
                <a:latin typeface="Arial" pitchFamily="34" charset="0"/>
              </a:rPr>
              <a:t>Tel. 040-89902-155, email: </a:t>
            </a:r>
            <a:r>
              <a:rPr lang="en-AU" sz="1400" dirty="0">
                <a:hlinkClick r:id="rId7"/>
              </a:rPr>
              <a:t>i.bento@embl-hamburg.de</a:t>
            </a:r>
            <a:endParaRPr lang="en-AU" sz="1400" dirty="0"/>
          </a:p>
          <a:p>
            <a:pPr>
              <a:lnSpc>
                <a:spcPct val="90000"/>
              </a:lnSpc>
              <a:spcBef>
                <a:spcPct val="20000"/>
              </a:spcBef>
              <a:buClr>
                <a:schemeClr val="accent1"/>
              </a:buClr>
              <a:defRPr/>
            </a:pPr>
            <a:endParaRPr lang="de-DE" sz="1400" b="1" dirty="0"/>
          </a:p>
          <a:p>
            <a:pPr marL="111125" indent="-111125">
              <a:lnSpc>
                <a:spcPct val="90000"/>
              </a:lnSpc>
              <a:spcBef>
                <a:spcPct val="20000"/>
              </a:spcBef>
              <a:buClr>
                <a:schemeClr val="accent1"/>
              </a:buClr>
              <a:defRPr/>
            </a:pPr>
            <a:r>
              <a:rPr lang="de-DE" sz="1400" b="1" dirty="0"/>
              <a:t>Safety contacts for the user laboratory:</a:t>
            </a:r>
          </a:p>
          <a:p>
            <a:pPr marL="111125" indent="-111125">
              <a:lnSpc>
                <a:spcPct val="90000"/>
              </a:lnSpc>
              <a:spcBef>
                <a:spcPct val="20000"/>
              </a:spcBef>
              <a:buClr>
                <a:schemeClr val="accent1"/>
              </a:buClr>
              <a:buFontTx/>
              <a:buChar char="•"/>
              <a:defRPr/>
            </a:pPr>
            <a:r>
              <a:rPr lang="de-DE" sz="1400" dirty="0"/>
              <a:t>Cy Jeffries - (SAXS)</a:t>
            </a:r>
            <a:r>
              <a:rPr lang="de-DE" sz="1400" dirty="0">
                <a:latin typeface="Arial" pitchFamily="34" charset="0"/>
              </a:rPr>
              <a:t> building 25a, room 310,</a:t>
            </a:r>
            <a:r>
              <a:rPr lang="de-DE" sz="1400" dirty="0"/>
              <a:t> </a:t>
            </a:r>
            <a:r>
              <a:rPr lang="de-DE" sz="1400" dirty="0">
                <a:latin typeface="Arial" pitchFamily="34" charset="0"/>
              </a:rPr>
              <a:t>Tel. 040-</a:t>
            </a:r>
            <a:r>
              <a:rPr lang="en-US" sz="1400" dirty="0"/>
              <a:t>89902-189</a:t>
            </a:r>
            <a:r>
              <a:rPr lang="de-DE" sz="1400" dirty="0">
                <a:latin typeface="Arial" pitchFamily="34" charset="0"/>
              </a:rPr>
              <a:t>, email: </a:t>
            </a:r>
            <a:r>
              <a:rPr lang="de-DE" sz="1400" dirty="0">
                <a:latin typeface="Arial" pitchFamily="34" charset="0"/>
                <a:hlinkClick r:id="rId8"/>
              </a:rPr>
              <a:t>cy.jeffries@embl-hamburg.de</a:t>
            </a:r>
            <a:endParaRPr lang="de-DE" sz="1400" dirty="0">
              <a:latin typeface="Arial" pitchFamily="34" charset="0"/>
            </a:endParaRPr>
          </a:p>
          <a:p>
            <a:pPr marL="111125" indent="-111125">
              <a:lnSpc>
                <a:spcPct val="90000"/>
              </a:lnSpc>
              <a:spcBef>
                <a:spcPct val="20000"/>
              </a:spcBef>
              <a:buClr>
                <a:schemeClr val="accent1"/>
              </a:buClr>
              <a:buFontTx/>
              <a:buChar char="•"/>
              <a:defRPr/>
            </a:pPr>
            <a:endParaRPr lang="de-DE" sz="1400" dirty="0">
              <a:latin typeface="+mn-lt"/>
              <a:ea typeface="+mn-ea"/>
              <a:cs typeface="+mn-cs"/>
            </a:endParaRPr>
          </a:p>
          <a:p>
            <a:pPr marL="111125" indent="-111125">
              <a:lnSpc>
                <a:spcPct val="90000"/>
              </a:lnSpc>
              <a:spcBef>
                <a:spcPct val="20000"/>
              </a:spcBef>
              <a:buClr>
                <a:schemeClr val="accent1"/>
              </a:buClr>
              <a:defRPr/>
            </a:pPr>
            <a:r>
              <a:rPr lang="en-US" sz="1400" dirty="0">
                <a:latin typeface="+mn-lt"/>
                <a:ea typeface="+mn-ea"/>
                <a:cs typeface="+mn-cs"/>
              </a:rPr>
              <a:t>Latest safety information available at </a:t>
            </a:r>
            <a:r>
              <a:rPr lang="en-US" sz="1400" dirty="0">
                <a:solidFill>
                  <a:srgbClr val="0000CC"/>
                </a:solidFill>
                <a:latin typeface="+mn-lt"/>
                <a:ea typeface="+mn-ea"/>
                <a:cs typeface="+mn-cs"/>
              </a:rPr>
              <a:t>http://www.embl-heidelberg.de/LocalInfo/SafetyOffice/</a:t>
            </a:r>
          </a:p>
        </p:txBody>
      </p:sp>
      <p:sp>
        <p:nvSpPr>
          <p:cNvPr id="1029" name="Rectangle 4"/>
          <p:cNvSpPr>
            <a:spLocks noChangeArrowheads="1"/>
          </p:cNvSpPr>
          <p:nvPr/>
        </p:nvSpPr>
        <p:spPr bwMode="auto">
          <a:xfrm>
            <a:off x="322138" y="188640"/>
            <a:ext cx="5628464" cy="584775"/>
          </a:xfrm>
          <a:prstGeom prst="rect">
            <a:avLst/>
          </a:prstGeom>
          <a:noFill/>
          <a:ln w="9525">
            <a:noFill/>
            <a:miter lim="800000"/>
            <a:headEnd/>
            <a:tailEnd/>
          </a:ln>
        </p:spPr>
        <p:txBody>
          <a:bodyPr wrap="none">
            <a:spAutoFit/>
          </a:bodyPr>
          <a:lstStyle/>
          <a:p>
            <a:pPr eaLnBrk="0" hangingPunct="0"/>
            <a:r>
              <a:rPr lang="de-DE" dirty="0">
                <a:solidFill>
                  <a:schemeClr val="folHlink"/>
                </a:solidFill>
              </a:rPr>
              <a:t>Safety advisors and contacts</a:t>
            </a:r>
            <a:endParaRPr lang="en-US" dirty="0">
              <a:solidFill>
                <a:schemeClr val="folHlink"/>
              </a:solidFill>
            </a:endParaRPr>
          </a:p>
        </p:txBody>
      </p:sp>
      <p:sp>
        <p:nvSpPr>
          <p:cNvPr id="14" name="Rectangle 13"/>
          <p:cNvSpPr/>
          <p:nvPr/>
        </p:nvSpPr>
        <p:spPr>
          <a:xfrm>
            <a:off x="2135271" y="5715943"/>
            <a:ext cx="1106393" cy="276999"/>
          </a:xfrm>
          <a:prstGeom prst="rect">
            <a:avLst/>
          </a:prstGeom>
        </p:spPr>
        <p:txBody>
          <a:bodyPr wrap="none">
            <a:spAutoFit/>
          </a:bodyPr>
          <a:lstStyle/>
          <a:p>
            <a:pPr>
              <a:defRPr/>
            </a:pPr>
            <a:r>
              <a:rPr lang="de-DE" sz="1200" b="1" i="1" dirty="0">
                <a:latin typeface="+mn-lt"/>
                <a:ea typeface="+mn-ea"/>
                <a:cs typeface="+mn-cs"/>
              </a:rPr>
              <a:t>Maria Garcia</a:t>
            </a:r>
            <a:endParaRPr lang="en-US" sz="1200" b="1" i="1" dirty="0">
              <a:latin typeface="+mn-lt"/>
              <a:ea typeface="+mn-ea"/>
              <a:cs typeface="+mn-cs"/>
            </a:endParaRPr>
          </a:p>
        </p:txBody>
      </p:sp>
      <p:sp>
        <p:nvSpPr>
          <p:cNvPr id="15" name="Rectangle 14"/>
          <p:cNvSpPr/>
          <p:nvPr/>
        </p:nvSpPr>
        <p:spPr>
          <a:xfrm>
            <a:off x="4162956" y="5713403"/>
            <a:ext cx="1099981" cy="276999"/>
          </a:xfrm>
          <a:prstGeom prst="rect">
            <a:avLst/>
          </a:prstGeom>
        </p:spPr>
        <p:txBody>
          <a:bodyPr wrap="none">
            <a:spAutoFit/>
          </a:bodyPr>
          <a:lstStyle/>
          <a:p>
            <a:pPr>
              <a:defRPr/>
            </a:pPr>
            <a:r>
              <a:rPr lang="de-DE" sz="1200" b="1" i="1" dirty="0"/>
              <a:t>Isabel Bento</a:t>
            </a:r>
            <a:endParaRPr lang="en-US" sz="1200" b="1" i="1" dirty="0">
              <a:latin typeface="+mn-lt"/>
              <a:ea typeface="+mn-ea"/>
              <a:cs typeface="+mn-cs"/>
            </a:endParaRPr>
          </a:p>
        </p:txBody>
      </p:sp>
      <p:pic>
        <p:nvPicPr>
          <p:cNvPr id="13" name="Picture 12" descr="GetPicture.png"/>
          <p:cNvPicPr>
            <a:picLocks noChangeAspect="1"/>
          </p:cNvPicPr>
          <p:nvPr/>
        </p:nvPicPr>
        <p:blipFill>
          <a:blip r:embed="rId9"/>
          <a:stretch>
            <a:fillRect/>
          </a:stretch>
        </p:blipFill>
        <p:spPr>
          <a:xfrm>
            <a:off x="6084168" y="4437112"/>
            <a:ext cx="1152860" cy="1301616"/>
          </a:xfrm>
          <a:prstGeom prst="rect">
            <a:avLst/>
          </a:prstGeom>
        </p:spPr>
      </p:pic>
      <p:sp>
        <p:nvSpPr>
          <p:cNvPr id="18" name="Rectangle 17"/>
          <p:cNvSpPr/>
          <p:nvPr/>
        </p:nvSpPr>
        <p:spPr>
          <a:xfrm>
            <a:off x="6108830" y="5727690"/>
            <a:ext cx="965777" cy="276999"/>
          </a:xfrm>
          <a:prstGeom prst="rect">
            <a:avLst/>
          </a:prstGeom>
        </p:spPr>
        <p:txBody>
          <a:bodyPr wrap="none">
            <a:spAutoFit/>
          </a:bodyPr>
          <a:lstStyle/>
          <a:p>
            <a:pPr>
              <a:defRPr/>
            </a:pPr>
            <a:r>
              <a:rPr lang="de-DE" sz="1200" b="1" i="1" dirty="0">
                <a:latin typeface="+mn-lt"/>
                <a:ea typeface="+mn-ea"/>
                <a:cs typeface="+mn-cs"/>
              </a:rPr>
              <a:t>Cy Jeffries</a:t>
            </a:r>
            <a:endParaRPr lang="en-US" sz="1200" b="1" i="1" dirty="0">
              <a:latin typeface="+mn-lt"/>
              <a:ea typeface="+mn-ea"/>
              <a:cs typeface="+mn-cs"/>
            </a:endParaRP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5212" y="4432215"/>
            <a:ext cx="1306513" cy="1306513"/>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88226" y="4431630"/>
            <a:ext cx="1147311" cy="1295351"/>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4"/>
          <p:cNvSpPr>
            <a:spLocks noGrp="1"/>
          </p:cNvSpPr>
          <p:nvPr>
            <p:ph type="sldNum" sz="quarter" idx="11"/>
          </p:nvPr>
        </p:nvSpPr>
        <p:spPr>
          <a:xfrm>
            <a:off x="183178" y="6381328"/>
            <a:ext cx="572397" cy="288032"/>
          </a:xfrm>
          <a:noFill/>
        </p:spPr>
        <p:txBody>
          <a:bodyPr/>
          <a:lstStyle/>
          <a:p>
            <a:fld id="{073785BF-2035-4E7C-873D-249907A4E501}" type="slidenum">
              <a:rPr lang="de-DE" sz="1200" smtClean="0"/>
              <a:pPr/>
              <a:t>25</a:t>
            </a:fld>
            <a:r>
              <a:rPr lang="de-DE" sz="1200" dirty="0"/>
              <a:t> / 24</a:t>
            </a:r>
          </a:p>
          <a:p>
            <a:endParaRPr lang="de-DE" sz="1200" dirty="0"/>
          </a:p>
          <a:p>
            <a:endParaRPr lang="de-DE" sz="1200" dirty="0"/>
          </a:p>
        </p:txBody>
      </p:sp>
      <p:sp>
        <p:nvSpPr>
          <p:cNvPr id="34819" name="Rectangle 2"/>
          <p:cNvSpPr>
            <a:spLocks noGrp="1" noChangeArrowheads="1"/>
          </p:cNvSpPr>
          <p:nvPr>
            <p:ph type="title"/>
          </p:nvPr>
        </p:nvSpPr>
        <p:spPr>
          <a:xfrm>
            <a:off x="381000" y="457200"/>
            <a:ext cx="8153400" cy="762000"/>
          </a:xfrm>
        </p:spPr>
        <p:txBody>
          <a:bodyPr/>
          <a:lstStyle/>
          <a:p>
            <a:pPr algn="ctr" eaLnBrk="1" hangingPunct="1">
              <a:defRPr/>
            </a:pPr>
            <a:r>
              <a:rPr lang="en-US" kern="1200" dirty="0">
                <a:solidFill>
                  <a:schemeClr val="folHlink"/>
                </a:solidFill>
              </a:rPr>
              <a:t>You have come to the end of </a:t>
            </a:r>
            <a:br>
              <a:rPr lang="en-US" kern="1200" dirty="0">
                <a:solidFill>
                  <a:schemeClr val="folHlink"/>
                </a:solidFill>
              </a:rPr>
            </a:br>
            <a:r>
              <a:rPr lang="en-US" kern="1200" dirty="0">
                <a:solidFill>
                  <a:schemeClr val="folHlink"/>
                </a:solidFill>
              </a:rPr>
              <a:t>the online briefing</a:t>
            </a:r>
          </a:p>
        </p:txBody>
      </p:sp>
      <p:sp>
        <p:nvSpPr>
          <p:cNvPr id="47110" name="Text Box 4"/>
          <p:cNvSpPr txBox="1">
            <a:spLocks noChangeArrowheads="1"/>
          </p:cNvSpPr>
          <p:nvPr/>
        </p:nvSpPr>
        <p:spPr bwMode="auto">
          <a:xfrm>
            <a:off x="642938" y="1792288"/>
            <a:ext cx="8250237" cy="984885"/>
          </a:xfrm>
          <a:prstGeom prst="rect">
            <a:avLst/>
          </a:prstGeom>
          <a:noFill/>
          <a:ln w="9525">
            <a:noFill/>
            <a:miter lim="800000"/>
            <a:headEnd/>
            <a:tailEnd/>
          </a:ln>
        </p:spPr>
        <p:txBody>
          <a:bodyPr>
            <a:spAutoFit/>
          </a:bodyPr>
          <a:lstStyle/>
          <a:p>
            <a:pPr marL="111125" indent="-111125" eaLnBrk="0" hangingPunct="0">
              <a:lnSpc>
                <a:spcPct val="90000"/>
              </a:lnSpc>
              <a:spcBef>
                <a:spcPct val="20000"/>
              </a:spcBef>
              <a:buClr>
                <a:schemeClr val="accent1"/>
              </a:buClr>
              <a:buFontTx/>
              <a:buChar char="•"/>
              <a:defRPr/>
            </a:pPr>
            <a:r>
              <a:rPr lang="en-US" sz="2000" b="1" dirty="0">
                <a:latin typeface="+mn-lt"/>
                <a:ea typeface="+mn-ea"/>
                <a:cs typeface="+mn-cs"/>
              </a:rPr>
              <a:t> Please respond to the questions on the subsequent slides.</a:t>
            </a:r>
            <a:br>
              <a:rPr lang="en-US" sz="2000" b="1" dirty="0">
                <a:latin typeface="+mn-lt"/>
                <a:ea typeface="+mn-ea"/>
                <a:cs typeface="+mn-cs"/>
              </a:rPr>
            </a:br>
            <a:endParaRPr lang="en-US" sz="2000" b="1" dirty="0">
              <a:latin typeface="+mn-lt"/>
              <a:ea typeface="+mn-ea"/>
              <a:cs typeface="+mn-cs"/>
            </a:endParaRPr>
          </a:p>
          <a:p>
            <a:pPr marL="111125" indent="-111125" eaLnBrk="0" hangingPunct="0">
              <a:lnSpc>
                <a:spcPct val="90000"/>
              </a:lnSpc>
              <a:spcBef>
                <a:spcPct val="20000"/>
              </a:spcBef>
              <a:buClr>
                <a:schemeClr val="accent1"/>
              </a:buClr>
              <a:buFontTx/>
              <a:buChar char="•"/>
              <a:defRPr/>
            </a:pPr>
            <a:r>
              <a:rPr lang="en-US" sz="2000" b="1" dirty="0">
                <a:latin typeface="+mn-lt"/>
                <a:ea typeface="+mn-ea"/>
                <a:cs typeface="+mn-cs"/>
              </a:rPr>
              <a:t> You will need to answer all questions correctly to pass.</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a:xfrm>
            <a:off x="152400" y="6375400"/>
            <a:ext cx="603176" cy="228600"/>
          </a:xfrm>
        </p:spPr>
        <p:txBody>
          <a:bodyPr/>
          <a:lstStyle/>
          <a:p>
            <a:pPr>
              <a:defRPr/>
            </a:pPr>
            <a:fld id="{8F4B73BA-CC5C-4ECD-AC0D-4CADBD4C62D4}" type="slidenum">
              <a:rPr lang="de-DE" sz="1200" smtClean="0"/>
              <a:pPr>
                <a:defRPr/>
              </a:pPr>
              <a:t>3</a:t>
            </a:fld>
            <a:r>
              <a:rPr lang="de-DE" sz="1200" dirty="0"/>
              <a:t> / 24</a:t>
            </a:r>
          </a:p>
          <a:p>
            <a:pPr>
              <a:defRPr/>
            </a:pPr>
            <a:endParaRPr lang="de-DE" sz="1050" dirty="0"/>
          </a:p>
          <a:p>
            <a:pPr>
              <a:defRPr/>
            </a:pPr>
            <a:endParaRPr lang="de-DE" sz="1200" dirty="0"/>
          </a:p>
        </p:txBody>
      </p:sp>
      <p:sp>
        <p:nvSpPr>
          <p:cNvPr id="8" name="Rectangle 7"/>
          <p:cNvSpPr/>
          <p:nvPr/>
        </p:nvSpPr>
        <p:spPr>
          <a:xfrm>
            <a:off x="251520" y="1052736"/>
            <a:ext cx="8712968" cy="4524315"/>
          </a:xfrm>
          <a:prstGeom prst="rect">
            <a:avLst/>
          </a:prstGeom>
        </p:spPr>
        <p:txBody>
          <a:bodyPr wrap="square">
            <a:spAutoFit/>
          </a:bodyPr>
          <a:lstStyle/>
          <a:p>
            <a:pPr eaLnBrk="0" hangingPunct="0">
              <a:spcBef>
                <a:spcPts val="600"/>
              </a:spcBef>
              <a:spcAft>
                <a:spcPts val="600"/>
              </a:spcAft>
              <a:buClr>
                <a:schemeClr val="accent1"/>
              </a:buClr>
              <a:defRPr/>
            </a:pPr>
            <a:r>
              <a:rPr lang="en-GB" sz="1800" b="1" u="sng" kern="0" dirty="0"/>
              <a:t>Full access</a:t>
            </a:r>
            <a:r>
              <a:rPr lang="en-GB" sz="1800" kern="0" dirty="0"/>
              <a:t> is available to users in buildings </a:t>
            </a:r>
            <a:r>
              <a:rPr lang="en-GB" sz="1800" kern="0" dirty="0">
                <a:solidFill>
                  <a:srgbClr val="0000CC"/>
                </a:solidFill>
              </a:rPr>
              <a:t>15</a:t>
            </a:r>
            <a:r>
              <a:rPr lang="en-GB" sz="1800" kern="0" dirty="0"/>
              <a:t>, </a:t>
            </a:r>
            <a:r>
              <a:rPr lang="en-GB" sz="1800" kern="0" dirty="0">
                <a:solidFill>
                  <a:srgbClr val="009999"/>
                </a:solidFill>
              </a:rPr>
              <a:t>47c </a:t>
            </a:r>
            <a:r>
              <a:rPr lang="en-GB" sz="1800" kern="0" dirty="0"/>
              <a:t>and 48e, which includes: </a:t>
            </a:r>
          </a:p>
          <a:p>
            <a:pPr marL="628650" lvl="1" indent="-171450" eaLnBrk="0" hangingPunct="0">
              <a:spcBef>
                <a:spcPts val="600"/>
              </a:spcBef>
              <a:spcAft>
                <a:spcPts val="600"/>
              </a:spcAft>
              <a:buClr>
                <a:schemeClr val="accent1"/>
              </a:buClr>
              <a:buFontTx/>
              <a:buChar char="•"/>
              <a:defRPr/>
            </a:pPr>
            <a:r>
              <a:rPr lang="en-GB" sz="1800" kern="0" dirty="0">
                <a:solidFill>
                  <a:srgbClr val="0000CC"/>
                </a:solidFill>
              </a:rPr>
              <a:t>Protein characterisation laboratory (01.228, 1</a:t>
            </a:r>
            <a:r>
              <a:rPr lang="en-GB" sz="1800" kern="0" baseline="30000" dirty="0">
                <a:solidFill>
                  <a:srgbClr val="0000CC"/>
                </a:solidFill>
              </a:rPr>
              <a:t>st</a:t>
            </a:r>
            <a:r>
              <a:rPr lang="en-GB" sz="1800" kern="0" dirty="0">
                <a:solidFill>
                  <a:srgbClr val="0000CC"/>
                </a:solidFill>
              </a:rPr>
              <a:t> floor, North Wing, CSSB)</a:t>
            </a:r>
          </a:p>
          <a:p>
            <a:pPr marL="628650" lvl="1" indent="-171450" eaLnBrk="0" hangingPunct="0">
              <a:spcBef>
                <a:spcPts val="600"/>
              </a:spcBef>
              <a:spcAft>
                <a:spcPts val="600"/>
              </a:spcAft>
              <a:buClr>
                <a:schemeClr val="accent1"/>
              </a:buClr>
              <a:buFontTx/>
              <a:buChar char="•"/>
              <a:defRPr/>
            </a:pPr>
            <a:r>
              <a:rPr lang="en-GB" sz="1800" kern="0" dirty="0">
                <a:solidFill>
                  <a:srgbClr val="009999"/>
                </a:solidFill>
              </a:rPr>
              <a:t>Main user lab (L048).</a:t>
            </a:r>
            <a:endParaRPr lang="en-GB" sz="1800" kern="0" dirty="0">
              <a:solidFill>
                <a:srgbClr val="0000CC"/>
              </a:solidFill>
            </a:endParaRPr>
          </a:p>
          <a:p>
            <a:pPr marL="628650" lvl="1" indent="-171450" eaLnBrk="0" hangingPunct="0">
              <a:spcBef>
                <a:spcPts val="600"/>
              </a:spcBef>
              <a:spcAft>
                <a:spcPts val="600"/>
              </a:spcAft>
              <a:buClr>
                <a:schemeClr val="accent1"/>
              </a:buClr>
              <a:buFontTx/>
              <a:buChar char="•"/>
              <a:defRPr/>
            </a:pPr>
            <a:r>
              <a:rPr lang="en-GB" sz="1800" kern="0" dirty="0">
                <a:solidFill>
                  <a:srgbClr val="009999"/>
                </a:solidFill>
              </a:rPr>
              <a:t>P12, P13 and P14 beamlines (PETRA hall). </a:t>
            </a:r>
          </a:p>
          <a:p>
            <a:pPr marL="628650" lvl="1" indent="-171450" eaLnBrk="0" hangingPunct="0">
              <a:spcBef>
                <a:spcPts val="600"/>
              </a:spcBef>
              <a:spcAft>
                <a:spcPts val="600"/>
              </a:spcAft>
              <a:buClr>
                <a:schemeClr val="accent1"/>
              </a:buClr>
              <a:buFontTx/>
              <a:buChar char="•"/>
              <a:defRPr/>
            </a:pPr>
            <a:r>
              <a:rPr lang="en-GB" sz="1800" kern="0" dirty="0"/>
              <a:t>SPC cold room (L007) for sample storage and small-scale centrifugation.</a:t>
            </a:r>
          </a:p>
          <a:p>
            <a:pPr marL="628650" lvl="1" indent="-171450" eaLnBrk="0" hangingPunct="0">
              <a:spcBef>
                <a:spcPts val="600"/>
              </a:spcBef>
              <a:spcAft>
                <a:spcPts val="600"/>
              </a:spcAft>
              <a:buClr>
                <a:schemeClr val="accent1"/>
              </a:buClr>
              <a:buFontTx/>
              <a:buChar char="•"/>
              <a:defRPr/>
            </a:pPr>
            <a:r>
              <a:rPr lang="en-GB" sz="1800" kern="0" dirty="0"/>
              <a:t>SPC kitchen (L003) for the ice machine and solution/buffer filtration. </a:t>
            </a:r>
          </a:p>
          <a:p>
            <a:pPr marL="628650" lvl="1" indent="-171450" eaLnBrk="0" hangingPunct="0">
              <a:spcBef>
                <a:spcPts val="600"/>
              </a:spcBef>
              <a:spcAft>
                <a:spcPts val="600"/>
              </a:spcAft>
              <a:buClr>
                <a:schemeClr val="accent1"/>
              </a:buClr>
              <a:buFontTx/>
              <a:buChar char="•"/>
              <a:defRPr/>
            </a:pPr>
            <a:r>
              <a:rPr lang="en-GB" sz="1800" kern="0" dirty="0"/>
              <a:t>Storage/coat lockers outside the cold room.</a:t>
            </a:r>
          </a:p>
          <a:p>
            <a:pPr marL="628650" lvl="1" indent="-171450" eaLnBrk="0" hangingPunct="0">
              <a:spcBef>
                <a:spcPts val="600"/>
              </a:spcBef>
              <a:spcAft>
                <a:spcPts val="600"/>
              </a:spcAft>
              <a:buClr>
                <a:schemeClr val="accent1"/>
              </a:buClr>
              <a:buFontTx/>
              <a:buChar char="•"/>
              <a:defRPr/>
            </a:pPr>
            <a:r>
              <a:rPr lang="en-GB" sz="1800" kern="0" dirty="0"/>
              <a:t>Lab coats outside of the SPC laboratory (L002).</a:t>
            </a:r>
          </a:p>
          <a:p>
            <a:pPr lvl="1" eaLnBrk="0" hangingPunct="0">
              <a:spcBef>
                <a:spcPts val="600"/>
              </a:spcBef>
              <a:spcAft>
                <a:spcPts val="600"/>
              </a:spcAft>
              <a:buClr>
                <a:schemeClr val="accent1"/>
              </a:buClr>
              <a:defRPr/>
            </a:pPr>
            <a:endParaRPr lang="en-GB" sz="1800" i="1" kern="0" dirty="0"/>
          </a:p>
          <a:p>
            <a:pPr algn="ctr" eaLnBrk="0" hangingPunct="0">
              <a:spcBef>
                <a:spcPts val="600"/>
              </a:spcBef>
              <a:spcAft>
                <a:spcPts val="600"/>
              </a:spcAft>
              <a:buClr>
                <a:schemeClr val="accent1"/>
              </a:buClr>
              <a:defRPr/>
            </a:pPr>
            <a:r>
              <a:rPr lang="en-GB" sz="1800" b="1" i="1" kern="0" dirty="0"/>
              <a:t>All other facilities must be reserved by contacting the SPC team</a:t>
            </a:r>
            <a:br>
              <a:rPr lang="en-GB" sz="1800" b="1" i="1" kern="0" dirty="0"/>
            </a:br>
            <a:r>
              <a:rPr lang="en-GB" sz="1800" b="1" i="1" kern="0" dirty="0"/>
              <a:t> </a:t>
            </a:r>
            <a:r>
              <a:rPr lang="en-GB" sz="1800" b="1" i="1" u="sng" kern="0" dirty="0"/>
              <a:t>TWO WEEKS IN ADVANCE</a:t>
            </a:r>
            <a:r>
              <a:rPr lang="en-GB" sz="1800" b="1" kern="0" dirty="0"/>
              <a:t>.</a:t>
            </a:r>
          </a:p>
        </p:txBody>
      </p:sp>
      <p:sp>
        <p:nvSpPr>
          <p:cNvPr id="5" name="Rectangle 2"/>
          <p:cNvSpPr>
            <a:spLocks noGrp="1" noChangeArrowheads="1"/>
          </p:cNvSpPr>
          <p:nvPr>
            <p:ph type="title"/>
          </p:nvPr>
        </p:nvSpPr>
        <p:spPr>
          <a:xfrm>
            <a:off x="395536" y="285165"/>
            <a:ext cx="8153400" cy="504056"/>
          </a:xfrm>
        </p:spPr>
        <p:txBody>
          <a:bodyPr/>
          <a:lstStyle/>
          <a:p>
            <a:pPr eaLnBrk="1" hangingPunct="1"/>
            <a:r>
              <a:rPr lang="de-DE" dirty="0"/>
              <a:t>Beamline user access - Overview</a:t>
            </a:r>
            <a:endParaRPr lang="en-US"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928" t="6873" b="6864"/>
          <a:stretch/>
        </p:blipFill>
        <p:spPr>
          <a:xfrm>
            <a:off x="2301683" y="1357436"/>
            <a:ext cx="6700874" cy="4608512"/>
          </a:xfrm>
          <a:prstGeom prst="rect">
            <a:avLst/>
          </a:prstGeom>
        </p:spPr>
      </p:pic>
      <p:sp>
        <p:nvSpPr>
          <p:cNvPr id="88" name="Right Triangle 87"/>
          <p:cNvSpPr/>
          <p:nvPr/>
        </p:nvSpPr>
        <p:spPr bwMode="auto">
          <a:xfrm rot="10800000" flipV="1">
            <a:off x="2686329" y="4543375"/>
            <a:ext cx="6316228" cy="1436050"/>
          </a:xfrm>
          <a:prstGeom prst="rtTriangle">
            <a:avLst/>
          </a:prstGeom>
          <a:solidFill>
            <a:srgbClr val="E6E6E6"/>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6" name="Right Triangle 5"/>
          <p:cNvSpPr/>
          <p:nvPr/>
        </p:nvSpPr>
        <p:spPr bwMode="auto">
          <a:xfrm flipV="1">
            <a:off x="2293860" y="1322714"/>
            <a:ext cx="4106654" cy="943251"/>
          </a:xfrm>
          <a:prstGeom prst="rtTriangle">
            <a:avLst/>
          </a:prstGeom>
          <a:solidFill>
            <a:srgbClr val="E6E6E6"/>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2" name="Title 1"/>
          <p:cNvSpPr>
            <a:spLocks noGrp="1"/>
          </p:cNvSpPr>
          <p:nvPr>
            <p:ph type="title"/>
          </p:nvPr>
        </p:nvSpPr>
        <p:spPr>
          <a:xfrm>
            <a:off x="426508" y="263692"/>
            <a:ext cx="8153400" cy="762000"/>
          </a:xfrm>
        </p:spPr>
        <p:txBody>
          <a:bodyPr/>
          <a:lstStyle/>
          <a:p>
            <a:r>
              <a:rPr lang="de-DE" dirty="0"/>
              <a:t>Access for user groups </a:t>
            </a:r>
          </a:p>
        </p:txBody>
      </p:sp>
      <p:sp>
        <p:nvSpPr>
          <p:cNvPr id="7" name="Slide Number Placeholder 6"/>
          <p:cNvSpPr>
            <a:spLocks noGrp="1"/>
          </p:cNvSpPr>
          <p:nvPr>
            <p:ph type="sldNum" sz="quarter" idx="11"/>
          </p:nvPr>
        </p:nvSpPr>
        <p:spPr>
          <a:xfrm>
            <a:off x="152399" y="6375400"/>
            <a:ext cx="514643" cy="228600"/>
          </a:xfrm>
        </p:spPr>
        <p:txBody>
          <a:bodyPr/>
          <a:lstStyle/>
          <a:p>
            <a:pPr>
              <a:defRPr/>
            </a:pPr>
            <a:fld id="{8F4B73BA-CC5C-4ECD-AC0D-4CADBD4C62D4}" type="slidenum">
              <a:rPr lang="de-DE" sz="1200" smtClean="0"/>
              <a:pPr>
                <a:defRPr/>
              </a:pPr>
              <a:t>4</a:t>
            </a:fld>
            <a:r>
              <a:rPr lang="de-DE" sz="1200" dirty="0"/>
              <a:t> / 24</a:t>
            </a:r>
          </a:p>
        </p:txBody>
      </p:sp>
      <p:sp>
        <p:nvSpPr>
          <p:cNvPr id="67" name="Text Box 13"/>
          <p:cNvSpPr txBox="1">
            <a:spLocks noChangeArrowheads="1"/>
          </p:cNvSpPr>
          <p:nvPr/>
        </p:nvSpPr>
        <p:spPr bwMode="auto">
          <a:xfrm>
            <a:off x="6903449" y="5164822"/>
            <a:ext cx="1722082" cy="1015663"/>
          </a:xfrm>
          <a:prstGeom prst="rect">
            <a:avLst/>
          </a:prstGeom>
          <a:noFill/>
          <a:ln w="9525">
            <a:noFill/>
            <a:miter lim="800000"/>
            <a:headEnd/>
            <a:tailEnd/>
          </a:ln>
        </p:spPr>
        <p:txBody>
          <a:bodyPr wrap="square">
            <a:spAutoFit/>
          </a:bodyPr>
          <a:lstStyle/>
          <a:p>
            <a:pPr algn="ctr"/>
            <a:r>
              <a:rPr lang="en-GB" sz="1200" b="1" dirty="0">
                <a:solidFill>
                  <a:srgbClr val="00B050"/>
                </a:solidFill>
              </a:rPr>
              <a:t>Protein characterisation facility</a:t>
            </a:r>
            <a:br>
              <a:rPr lang="en-GB" sz="1200" b="1" dirty="0">
                <a:solidFill>
                  <a:srgbClr val="00B050"/>
                </a:solidFill>
              </a:rPr>
            </a:br>
            <a:r>
              <a:rPr lang="en-GB" sz="1200" b="1" dirty="0">
                <a:solidFill>
                  <a:srgbClr val="00B050"/>
                </a:solidFill>
              </a:rPr>
              <a:t>(O1.228)</a:t>
            </a:r>
            <a:br>
              <a:rPr lang="en-GB" sz="1200" b="1" dirty="0">
                <a:solidFill>
                  <a:srgbClr val="00B050"/>
                </a:solidFill>
              </a:rPr>
            </a:br>
            <a:endParaRPr lang="en-US" sz="1200" b="1" dirty="0">
              <a:solidFill>
                <a:srgbClr val="00B050"/>
              </a:solidFill>
              <a:cs typeface="Arial" charset="0"/>
            </a:endParaRPr>
          </a:p>
        </p:txBody>
      </p:sp>
      <p:cxnSp>
        <p:nvCxnSpPr>
          <p:cNvPr id="82" name="Straight Connector 81"/>
          <p:cNvCxnSpPr/>
          <p:nvPr/>
        </p:nvCxnSpPr>
        <p:spPr bwMode="auto">
          <a:xfrm flipV="1">
            <a:off x="5661657" y="4793120"/>
            <a:ext cx="9525" cy="711272"/>
          </a:xfrm>
          <a:prstGeom prst="line">
            <a:avLst/>
          </a:prstGeom>
          <a:ln w="222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bwMode="auto">
          <a:xfrm flipV="1">
            <a:off x="1950459" y="4644809"/>
            <a:ext cx="1592024" cy="80335"/>
          </a:xfrm>
          <a:prstGeom prst="line">
            <a:avLst/>
          </a:prstGeom>
          <a:ln w="222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355939" y="1481144"/>
            <a:ext cx="1602343" cy="935320"/>
            <a:chOff x="246443" y="1021010"/>
            <a:chExt cx="1602343" cy="935320"/>
          </a:xfrm>
        </p:grpSpPr>
        <p:sp>
          <p:nvSpPr>
            <p:cNvPr id="3" name="Rectangle 2"/>
            <p:cNvSpPr/>
            <p:nvPr/>
          </p:nvSpPr>
          <p:spPr bwMode="auto">
            <a:xfrm>
              <a:off x="254132" y="1021010"/>
              <a:ext cx="1594520" cy="27575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112" charset="0"/>
                  <a:ea typeface="Geneva" pitchFamily="-112" charset="0"/>
                  <a:cs typeface="Geneva" pitchFamily="-112" charset="0"/>
                </a:rPr>
                <a:t>Full access</a:t>
              </a:r>
            </a:p>
          </p:txBody>
        </p:sp>
        <p:sp>
          <p:nvSpPr>
            <p:cNvPr id="80" name="Rectangle 79"/>
            <p:cNvSpPr/>
            <p:nvPr/>
          </p:nvSpPr>
          <p:spPr bwMode="auto">
            <a:xfrm>
              <a:off x="246443" y="1348361"/>
              <a:ext cx="1594520" cy="275757"/>
            </a:xfrm>
            <a:prstGeom prst="rect">
              <a:avLst/>
            </a:prstGeom>
            <a:solidFill>
              <a:srgbClr val="7275FE">
                <a:alpha val="6902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112" charset="0"/>
                  <a:ea typeface="Geneva" pitchFamily="-112" charset="0"/>
                  <a:cs typeface="Geneva" pitchFamily="-112" charset="0"/>
                </a:rPr>
                <a:t>Reservation required</a:t>
              </a:r>
            </a:p>
          </p:txBody>
        </p:sp>
        <p:sp>
          <p:nvSpPr>
            <p:cNvPr id="83" name="Rectangle 82"/>
            <p:cNvSpPr/>
            <p:nvPr/>
          </p:nvSpPr>
          <p:spPr bwMode="auto">
            <a:xfrm>
              <a:off x="254132" y="1680573"/>
              <a:ext cx="1594654" cy="275757"/>
            </a:xfrm>
            <a:prstGeom prst="rect">
              <a:avLst/>
            </a:prstGeom>
            <a:solidFill>
              <a:srgbClr val="F0041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112" charset="0"/>
                  <a:ea typeface="Geneva" pitchFamily="-112" charset="0"/>
                  <a:cs typeface="Geneva" pitchFamily="-112" charset="0"/>
                </a:rPr>
                <a:t>Restricted access</a:t>
              </a:r>
            </a:p>
          </p:txBody>
        </p:sp>
      </p:grpSp>
      <p:cxnSp>
        <p:nvCxnSpPr>
          <p:cNvPr id="84" name="Straight Connector 83"/>
          <p:cNvCxnSpPr/>
          <p:nvPr/>
        </p:nvCxnSpPr>
        <p:spPr bwMode="auto">
          <a:xfrm flipV="1">
            <a:off x="7812360" y="4513504"/>
            <a:ext cx="0" cy="596248"/>
          </a:xfrm>
          <a:prstGeom prst="line">
            <a:avLst/>
          </a:prstGeom>
          <a:ln w="222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89" name="Text Box 13"/>
          <p:cNvSpPr txBox="1">
            <a:spLocks noChangeArrowheads="1"/>
          </p:cNvSpPr>
          <p:nvPr/>
        </p:nvSpPr>
        <p:spPr bwMode="auto">
          <a:xfrm>
            <a:off x="4819581" y="5527807"/>
            <a:ext cx="1722082" cy="461665"/>
          </a:xfrm>
          <a:prstGeom prst="rect">
            <a:avLst/>
          </a:prstGeom>
          <a:noFill/>
          <a:ln w="9525">
            <a:noFill/>
            <a:miter lim="800000"/>
            <a:headEnd/>
            <a:tailEnd/>
          </a:ln>
        </p:spPr>
        <p:txBody>
          <a:bodyPr wrap="square">
            <a:spAutoFit/>
          </a:bodyPr>
          <a:lstStyle/>
          <a:p>
            <a:pPr algn="ctr"/>
            <a:r>
              <a:rPr lang="en-GB" sz="1200" b="1" dirty="0">
                <a:solidFill>
                  <a:srgbClr val="0000CC"/>
                </a:solidFill>
              </a:rPr>
              <a:t>Protein production laboratory</a:t>
            </a:r>
            <a:endParaRPr lang="en-US" sz="1200" b="1" dirty="0">
              <a:solidFill>
                <a:srgbClr val="0000CC"/>
              </a:solidFill>
              <a:cs typeface="Arial" charset="0"/>
            </a:endParaRPr>
          </a:p>
        </p:txBody>
      </p:sp>
      <p:sp>
        <p:nvSpPr>
          <p:cNvPr id="90" name="Text Box 13"/>
          <p:cNvSpPr txBox="1">
            <a:spLocks noChangeArrowheads="1"/>
          </p:cNvSpPr>
          <p:nvPr/>
        </p:nvSpPr>
        <p:spPr bwMode="auto">
          <a:xfrm>
            <a:off x="608201" y="4494311"/>
            <a:ext cx="1722082" cy="461665"/>
          </a:xfrm>
          <a:prstGeom prst="rect">
            <a:avLst/>
          </a:prstGeom>
          <a:noFill/>
          <a:ln w="9525">
            <a:noFill/>
            <a:miter lim="800000"/>
            <a:headEnd/>
            <a:tailEnd/>
          </a:ln>
        </p:spPr>
        <p:txBody>
          <a:bodyPr wrap="square">
            <a:spAutoFit/>
          </a:bodyPr>
          <a:lstStyle/>
          <a:p>
            <a:pPr algn="ctr"/>
            <a:r>
              <a:rPr lang="en-GB" sz="1200" b="1" dirty="0">
                <a:solidFill>
                  <a:schemeClr val="accent6"/>
                </a:solidFill>
              </a:rPr>
              <a:t>Cell culture laboratory</a:t>
            </a:r>
            <a:endParaRPr lang="en-US" sz="1200" b="1" dirty="0">
              <a:solidFill>
                <a:schemeClr val="accent6"/>
              </a:solidFill>
              <a:cs typeface="Arial" charset="0"/>
            </a:endParaRPr>
          </a:p>
        </p:txBody>
      </p:sp>
      <p:sp>
        <p:nvSpPr>
          <p:cNvPr id="69" name="TextBox 68"/>
          <p:cNvSpPr txBox="1"/>
          <p:nvPr/>
        </p:nvSpPr>
        <p:spPr>
          <a:xfrm>
            <a:off x="251520" y="822232"/>
            <a:ext cx="3903633" cy="369332"/>
          </a:xfrm>
          <a:prstGeom prst="rect">
            <a:avLst/>
          </a:prstGeom>
          <a:noFill/>
        </p:spPr>
        <p:txBody>
          <a:bodyPr wrap="none" rtlCol="0">
            <a:spAutoFit/>
          </a:bodyPr>
          <a:lstStyle/>
          <a:p>
            <a:r>
              <a:rPr lang="en-GB" sz="1800" u="sng" dirty="0"/>
              <a:t>Molecular Biophysics facility (CSSB)</a:t>
            </a:r>
          </a:p>
        </p:txBody>
      </p:sp>
      <p:sp>
        <p:nvSpPr>
          <p:cNvPr id="5" name="TextBox 4"/>
          <p:cNvSpPr txBox="1"/>
          <p:nvPr/>
        </p:nvSpPr>
        <p:spPr>
          <a:xfrm>
            <a:off x="67055" y="2598135"/>
            <a:ext cx="1984665" cy="1754326"/>
          </a:xfrm>
          <a:prstGeom prst="rect">
            <a:avLst/>
          </a:prstGeom>
          <a:noFill/>
        </p:spPr>
        <p:txBody>
          <a:bodyPr wrap="square" rtlCol="0">
            <a:spAutoFit/>
          </a:bodyPr>
          <a:lstStyle/>
          <a:p>
            <a:r>
              <a:rPr lang="en-GB" sz="1800" i="1" kern="0" dirty="0"/>
              <a:t>Instruments must be reserved by contacting the SPC team </a:t>
            </a:r>
            <a:br>
              <a:rPr lang="en-GB" sz="1800" i="1" kern="0" dirty="0"/>
            </a:br>
            <a:r>
              <a:rPr lang="en-GB" sz="1800" b="1" i="1" u="sng" kern="0" dirty="0"/>
              <a:t>TWO WEEKS IN ADVANCE</a:t>
            </a:r>
            <a:r>
              <a:rPr lang="en-GB" sz="1800" b="1" kern="0" dirty="0"/>
              <a:t>.</a:t>
            </a:r>
          </a:p>
        </p:txBody>
      </p:sp>
    </p:spTree>
    <p:extLst>
      <p:ext uri="{BB962C8B-B14F-4D97-AF65-F5344CB8AC3E}">
        <p14:creationId xmlns:p14="http://schemas.microsoft.com/office/powerpoint/2010/main" val="61848334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26"/>
          <p:cNvSpPr>
            <a:spLocks noChangeArrowheads="1"/>
          </p:cNvSpPr>
          <p:nvPr/>
        </p:nvSpPr>
        <p:spPr bwMode="auto">
          <a:xfrm>
            <a:off x="4533041" y="2545509"/>
            <a:ext cx="2014537" cy="833437"/>
          </a:xfrm>
          <a:prstGeom prst="rect">
            <a:avLst/>
          </a:prstGeom>
          <a:solidFill>
            <a:srgbClr val="0000CC">
              <a:alpha val="50195"/>
            </a:srgb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81" name="Rectangle 80"/>
          <p:cNvSpPr/>
          <p:nvPr/>
        </p:nvSpPr>
        <p:spPr bwMode="auto">
          <a:xfrm>
            <a:off x="7902266" y="4456836"/>
            <a:ext cx="915987" cy="931863"/>
          </a:xfrm>
          <a:prstGeom prst="rect">
            <a:avLst/>
          </a:prstGeom>
          <a:solidFill>
            <a:schemeClr val="accent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2" name="Title 1"/>
          <p:cNvSpPr>
            <a:spLocks noGrp="1"/>
          </p:cNvSpPr>
          <p:nvPr>
            <p:ph type="title"/>
          </p:nvPr>
        </p:nvSpPr>
        <p:spPr>
          <a:xfrm>
            <a:off x="426508" y="263692"/>
            <a:ext cx="8153400" cy="762000"/>
          </a:xfrm>
        </p:spPr>
        <p:txBody>
          <a:bodyPr/>
          <a:lstStyle/>
          <a:p>
            <a:r>
              <a:rPr lang="de-DE" dirty="0"/>
              <a:t>Access for user groups</a:t>
            </a:r>
          </a:p>
        </p:txBody>
      </p:sp>
      <p:sp>
        <p:nvSpPr>
          <p:cNvPr id="7" name="Slide Number Placeholder 6"/>
          <p:cNvSpPr>
            <a:spLocks noGrp="1"/>
          </p:cNvSpPr>
          <p:nvPr>
            <p:ph type="sldNum" sz="quarter" idx="11"/>
          </p:nvPr>
        </p:nvSpPr>
        <p:spPr>
          <a:xfrm>
            <a:off x="152399" y="6375400"/>
            <a:ext cx="514643" cy="228600"/>
          </a:xfrm>
        </p:spPr>
        <p:txBody>
          <a:bodyPr/>
          <a:lstStyle/>
          <a:p>
            <a:pPr>
              <a:defRPr/>
            </a:pPr>
            <a:fld id="{8F4B73BA-CC5C-4ECD-AC0D-4CADBD4C62D4}" type="slidenum">
              <a:rPr lang="de-DE" sz="1200" smtClean="0"/>
              <a:pPr>
                <a:defRPr/>
              </a:pPr>
              <a:t>5</a:t>
            </a:fld>
            <a:r>
              <a:rPr lang="de-DE" sz="1200" dirty="0"/>
              <a:t> / 24</a:t>
            </a:r>
          </a:p>
        </p:txBody>
      </p:sp>
      <p:grpSp>
        <p:nvGrpSpPr>
          <p:cNvPr id="8" name="Group 7"/>
          <p:cNvGrpSpPr/>
          <p:nvPr/>
        </p:nvGrpSpPr>
        <p:grpSpPr>
          <a:xfrm>
            <a:off x="509034" y="1184477"/>
            <a:ext cx="8483186" cy="4911524"/>
            <a:chOff x="767504" y="1136851"/>
            <a:chExt cx="8483186" cy="4911524"/>
          </a:xfrm>
        </p:grpSpPr>
        <p:pic>
          <p:nvPicPr>
            <p:cNvPr id="10" name="Picture 5" descr="48E_flooplan_EG"/>
            <p:cNvPicPr>
              <a:picLocks noChangeAspect="1" noChangeArrowheads="1"/>
            </p:cNvPicPr>
            <p:nvPr/>
          </p:nvPicPr>
          <p:blipFill>
            <a:blip r:embed="rId3">
              <a:extLst>
                <a:ext uri="{28A0092B-C50C-407E-A947-70E740481C1C}">
                  <a14:useLocalDpi xmlns:a14="http://schemas.microsoft.com/office/drawing/2010/main" val="0"/>
                </a:ext>
              </a:extLst>
            </a:blip>
            <a:srcRect l="5556" t="45134" r="28703" b="15285"/>
            <a:stretch>
              <a:fillRect/>
            </a:stretch>
          </p:blipFill>
          <p:spPr bwMode="auto">
            <a:xfrm>
              <a:off x="787400" y="2357438"/>
              <a:ext cx="7397750" cy="312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13"/>
            <p:cNvSpPr txBox="1">
              <a:spLocks noChangeArrowheads="1"/>
            </p:cNvSpPr>
            <p:nvPr/>
          </p:nvSpPr>
          <p:spPr bwMode="auto">
            <a:xfrm>
              <a:off x="857250" y="5586413"/>
              <a:ext cx="21526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GB" altLang="en-US" sz="1200" b="1" dirty="0">
                  <a:solidFill>
                    <a:srgbClr val="0000CC"/>
                  </a:solidFill>
                  <a:cs typeface="Arial" panose="020B0604020202020204" pitchFamily="34" charset="0"/>
                </a:rPr>
                <a:t>Crystallisation facility</a:t>
              </a:r>
            </a:p>
            <a:p>
              <a:pPr algn="ctr" eaLnBrk="1" hangingPunct="1">
                <a:spcBef>
                  <a:spcPct val="0"/>
                </a:spcBef>
                <a:buClrTx/>
                <a:buFontTx/>
                <a:buNone/>
              </a:pPr>
              <a:r>
                <a:rPr lang="en-GB" altLang="en-US" sz="1200" b="1" dirty="0">
                  <a:solidFill>
                    <a:srgbClr val="0000CC"/>
                  </a:solidFill>
                  <a:cs typeface="Arial" panose="020B0604020202020204" pitchFamily="34" charset="0"/>
                </a:rPr>
                <a:t>(L004)</a:t>
              </a:r>
              <a:endParaRPr lang="en-US" altLang="en-US" sz="1200" b="1" dirty="0">
                <a:solidFill>
                  <a:srgbClr val="0000CC"/>
                </a:solidFill>
                <a:cs typeface="Arial" panose="020B0604020202020204" pitchFamily="34" charset="0"/>
              </a:endParaRPr>
            </a:p>
          </p:txBody>
        </p:sp>
        <p:sp>
          <p:nvSpPr>
            <p:cNvPr id="11" name="Rectangle 14"/>
            <p:cNvSpPr>
              <a:spLocks noChangeArrowheads="1"/>
            </p:cNvSpPr>
            <p:nvPr/>
          </p:nvSpPr>
          <p:spPr bwMode="auto">
            <a:xfrm>
              <a:off x="4113213" y="4398963"/>
              <a:ext cx="2376487" cy="1000125"/>
            </a:xfrm>
            <a:prstGeom prst="rect">
              <a:avLst/>
            </a:prstGeom>
            <a:solidFill>
              <a:srgbClr val="1832F6">
                <a:alpha val="49803"/>
              </a:srgb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12" name="Rectangle 16"/>
            <p:cNvSpPr>
              <a:spLocks noChangeArrowheads="1"/>
            </p:cNvSpPr>
            <p:nvPr/>
          </p:nvSpPr>
          <p:spPr bwMode="auto">
            <a:xfrm>
              <a:off x="4152900" y="4181475"/>
              <a:ext cx="1162050" cy="225425"/>
            </a:xfrm>
            <a:prstGeom prst="rect">
              <a:avLst/>
            </a:prstGeom>
            <a:solidFill>
              <a:srgbClr val="1832F6">
                <a:alpha val="49803"/>
              </a:srgb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13" name="Rectangle 17"/>
            <p:cNvSpPr>
              <a:spLocks noChangeArrowheads="1"/>
            </p:cNvSpPr>
            <p:nvPr/>
          </p:nvSpPr>
          <p:spPr bwMode="auto">
            <a:xfrm>
              <a:off x="7486650" y="4181475"/>
              <a:ext cx="625475" cy="225425"/>
            </a:xfrm>
            <a:prstGeom prst="rect">
              <a:avLst/>
            </a:prstGeom>
            <a:solidFill>
              <a:srgbClr val="87B072">
                <a:alpha val="49803"/>
              </a:srgb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14" name="Rectangle 19"/>
            <p:cNvSpPr>
              <a:spLocks noChangeArrowheads="1"/>
            </p:cNvSpPr>
            <p:nvPr/>
          </p:nvSpPr>
          <p:spPr bwMode="auto">
            <a:xfrm>
              <a:off x="6497638" y="4398963"/>
              <a:ext cx="1624012" cy="1000125"/>
            </a:xfrm>
            <a:prstGeom prst="rect">
              <a:avLst/>
            </a:prstGeom>
            <a:solidFill>
              <a:schemeClr val="accent5">
                <a:lumMod val="75000"/>
                <a:alpha val="49803"/>
              </a:scheme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15" name="Rectangle 20"/>
            <p:cNvSpPr>
              <a:spLocks noChangeArrowheads="1"/>
            </p:cNvSpPr>
            <p:nvPr/>
          </p:nvSpPr>
          <p:spPr bwMode="auto">
            <a:xfrm>
              <a:off x="3171825" y="4170363"/>
              <a:ext cx="549275" cy="1174750"/>
            </a:xfrm>
            <a:prstGeom prst="rect">
              <a:avLst/>
            </a:prstGeom>
            <a:solidFill>
              <a:srgbClr val="92D050">
                <a:alpha val="50195"/>
              </a:srgb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16" name="Rectangle 21"/>
            <p:cNvSpPr>
              <a:spLocks noChangeArrowheads="1"/>
            </p:cNvSpPr>
            <p:nvPr/>
          </p:nvSpPr>
          <p:spPr bwMode="auto">
            <a:xfrm>
              <a:off x="3714750" y="4441825"/>
              <a:ext cx="387350" cy="900113"/>
            </a:xfrm>
            <a:prstGeom prst="rect">
              <a:avLst/>
            </a:prstGeom>
            <a:solidFill>
              <a:srgbClr val="92D050">
                <a:alpha val="50195"/>
              </a:srgb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17" name="Rectangle 22"/>
            <p:cNvSpPr>
              <a:spLocks noChangeArrowheads="1"/>
            </p:cNvSpPr>
            <p:nvPr/>
          </p:nvSpPr>
          <p:spPr bwMode="auto">
            <a:xfrm>
              <a:off x="944563" y="4421188"/>
              <a:ext cx="2151062" cy="917575"/>
            </a:xfrm>
            <a:prstGeom prst="rect">
              <a:avLst/>
            </a:prstGeom>
            <a:solidFill>
              <a:srgbClr val="0000CC">
                <a:alpha val="50195"/>
              </a:srgb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18" name="Rectangle 23"/>
            <p:cNvSpPr>
              <a:spLocks noChangeArrowheads="1"/>
            </p:cNvSpPr>
            <p:nvPr/>
          </p:nvSpPr>
          <p:spPr bwMode="auto">
            <a:xfrm>
              <a:off x="925513" y="4164013"/>
              <a:ext cx="1458912" cy="249237"/>
            </a:xfrm>
            <a:prstGeom prst="rect">
              <a:avLst/>
            </a:prstGeom>
            <a:solidFill>
              <a:srgbClr val="0000CC">
                <a:alpha val="50195"/>
              </a:srgb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19" name="Rectangle 24"/>
            <p:cNvSpPr>
              <a:spLocks noChangeArrowheads="1"/>
            </p:cNvSpPr>
            <p:nvPr/>
          </p:nvSpPr>
          <p:spPr bwMode="auto">
            <a:xfrm>
              <a:off x="2176463" y="2497138"/>
              <a:ext cx="625475" cy="833437"/>
            </a:xfrm>
            <a:prstGeom prst="rect">
              <a:avLst/>
            </a:prstGeom>
            <a:solidFill>
              <a:srgbClr val="0000CC">
                <a:alpha val="50195"/>
              </a:srgb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20" name="Rectangle 25"/>
            <p:cNvSpPr>
              <a:spLocks noChangeArrowheads="1"/>
            </p:cNvSpPr>
            <p:nvPr/>
          </p:nvSpPr>
          <p:spPr bwMode="auto">
            <a:xfrm>
              <a:off x="2185988" y="3330575"/>
              <a:ext cx="209550" cy="277813"/>
            </a:xfrm>
            <a:prstGeom prst="rect">
              <a:avLst/>
            </a:prstGeom>
            <a:solidFill>
              <a:srgbClr val="0000CC">
                <a:alpha val="50195"/>
              </a:srgb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21" name="Rectangle 27"/>
            <p:cNvSpPr>
              <a:spLocks noChangeArrowheads="1"/>
            </p:cNvSpPr>
            <p:nvPr/>
          </p:nvSpPr>
          <p:spPr bwMode="auto">
            <a:xfrm>
              <a:off x="5024438" y="2501643"/>
              <a:ext cx="1804987" cy="1106746"/>
            </a:xfrm>
            <a:prstGeom prst="rect">
              <a:avLst/>
            </a:prstGeom>
            <a:solidFill>
              <a:srgbClr val="0000CC">
                <a:alpha val="50195"/>
              </a:srgb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22" name="Rectangle 28"/>
            <p:cNvSpPr>
              <a:spLocks noChangeArrowheads="1"/>
            </p:cNvSpPr>
            <p:nvPr/>
          </p:nvSpPr>
          <p:spPr bwMode="auto">
            <a:xfrm>
              <a:off x="7289800" y="2844800"/>
              <a:ext cx="765175" cy="763588"/>
            </a:xfrm>
            <a:prstGeom prst="rect">
              <a:avLst/>
            </a:prstGeom>
            <a:solidFill>
              <a:schemeClr val="accent2">
                <a:alpha val="50195"/>
              </a:scheme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23" name="Rectangle 30"/>
            <p:cNvSpPr>
              <a:spLocks noChangeArrowheads="1"/>
            </p:cNvSpPr>
            <p:nvPr/>
          </p:nvSpPr>
          <p:spPr bwMode="auto">
            <a:xfrm>
              <a:off x="6870700" y="2476500"/>
              <a:ext cx="666750" cy="333375"/>
            </a:xfrm>
            <a:prstGeom prst="rect">
              <a:avLst/>
            </a:prstGeom>
            <a:solidFill>
              <a:schemeClr val="accent2">
                <a:alpha val="50195"/>
              </a:scheme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24" name="Rectangle 31"/>
            <p:cNvSpPr>
              <a:spLocks noChangeArrowheads="1"/>
            </p:cNvSpPr>
            <p:nvPr/>
          </p:nvSpPr>
          <p:spPr bwMode="auto">
            <a:xfrm>
              <a:off x="6869113" y="2805113"/>
              <a:ext cx="392112" cy="515937"/>
            </a:xfrm>
            <a:prstGeom prst="rect">
              <a:avLst/>
            </a:prstGeom>
            <a:solidFill>
              <a:schemeClr val="accent2">
                <a:alpha val="50195"/>
              </a:scheme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25" name="Rectangle 24"/>
            <p:cNvSpPr/>
            <p:nvPr/>
          </p:nvSpPr>
          <p:spPr bwMode="auto">
            <a:xfrm>
              <a:off x="2852738" y="2497138"/>
              <a:ext cx="1347787" cy="833437"/>
            </a:xfrm>
            <a:prstGeom prst="rect">
              <a:avLst/>
            </a:prstGeom>
            <a:solidFill>
              <a:srgbClr val="92D050">
                <a:alpha val="50000"/>
              </a:srgbClr>
            </a:solidFill>
            <a:ln w="19050">
              <a:noFill/>
              <a:round/>
              <a:headEnd/>
              <a:tailEnd/>
            </a:ln>
          </p:spPr>
          <p:txBody>
            <a:bodyPr wrap="none" anchor="ctr"/>
            <a:lstStyle/>
            <a:p>
              <a:pPr algn="ctr" eaLnBrk="1" hangingPunct="1">
                <a:defRPr/>
              </a:pPr>
              <a:endParaRPr lang="en-US"/>
            </a:p>
          </p:txBody>
        </p:sp>
        <p:sp>
          <p:nvSpPr>
            <p:cNvPr id="26" name="Rectangle 25"/>
            <p:cNvSpPr/>
            <p:nvPr/>
          </p:nvSpPr>
          <p:spPr bwMode="auto">
            <a:xfrm>
              <a:off x="2852738" y="3330575"/>
              <a:ext cx="1060450" cy="266700"/>
            </a:xfrm>
            <a:prstGeom prst="rect">
              <a:avLst/>
            </a:prstGeom>
            <a:solidFill>
              <a:srgbClr val="92D050">
                <a:alpha val="50000"/>
              </a:srgbClr>
            </a:solidFill>
            <a:ln w="19050">
              <a:noFill/>
              <a:round/>
              <a:headEnd/>
              <a:tailEnd/>
            </a:ln>
          </p:spPr>
          <p:txBody>
            <a:bodyPr wrap="none" anchor="ctr"/>
            <a:lstStyle/>
            <a:p>
              <a:pPr algn="ctr" eaLnBrk="1" hangingPunct="1">
                <a:defRPr/>
              </a:pPr>
              <a:endParaRPr lang="en-US"/>
            </a:p>
          </p:txBody>
        </p:sp>
        <p:sp>
          <p:nvSpPr>
            <p:cNvPr id="27" name="Text Box 13"/>
            <p:cNvSpPr txBox="1">
              <a:spLocks noChangeArrowheads="1"/>
            </p:cNvSpPr>
            <p:nvPr/>
          </p:nvSpPr>
          <p:spPr bwMode="auto">
            <a:xfrm>
              <a:off x="2908300" y="5586413"/>
              <a:ext cx="14668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GB" altLang="en-US" sz="1200" b="1" dirty="0">
                  <a:solidFill>
                    <a:srgbClr val="00B050"/>
                  </a:solidFill>
                </a:rPr>
                <a:t>Laboratory kitchen (L003)</a:t>
              </a:r>
              <a:endParaRPr lang="en-US" altLang="en-US" sz="1200" b="1" dirty="0">
                <a:solidFill>
                  <a:srgbClr val="00B050"/>
                </a:solidFill>
                <a:cs typeface="Arial" panose="020B0604020202020204" pitchFamily="34" charset="0"/>
              </a:endParaRPr>
            </a:p>
          </p:txBody>
        </p:sp>
        <p:sp>
          <p:nvSpPr>
            <p:cNvPr id="28" name="Text Box 13"/>
            <p:cNvSpPr txBox="1">
              <a:spLocks noChangeArrowheads="1"/>
            </p:cNvSpPr>
            <p:nvPr/>
          </p:nvSpPr>
          <p:spPr bwMode="auto">
            <a:xfrm>
              <a:off x="4733925" y="5586413"/>
              <a:ext cx="160871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GB" altLang="en-US" sz="1200" b="1" dirty="0">
                  <a:solidFill>
                    <a:srgbClr val="0000CC"/>
                  </a:solidFill>
                </a:rPr>
                <a:t>SPC</a:t>
              </a:r>
              <a:br>
                <a:rPr lang="en-GB" altLang="en-US" sz="1200" b="1" dirty="0">
                  <a:solidFill>
                    <a:srgbClr val="0000CC"/>
                  </a:solidFill>
                </a:rPr>
              </a:br>
              <a:r>
                <a:rPr lang="en-GB" altLang="en-US" sz="1200" b="1" dirty="0">
                  <a:solidFill>
                    <a:srgbClr val="0000CC"/>
                  </a:solidFill>
                </a:rPr>
                <a:t>laboratory </a:t>
              </a:r>
              <a:r>
                <a:rPr lang="en-GB" altLang="en-US" sz="1200" b="1" dirty="0">
                  <a:solidFill>
                    <a:srgbClr val="0000CC"/>
                  </a:solidFill>
                  <a:cs typeface="Arial" panose="020B0604020202020204" pitchFamily="34" charset="0"/>
                </a:rPr>
                <a:t>(L002)</a:t>
              </a:r>
              <a:endParaRPr lang="en-US" altLang="en-US" sz="1200" b="1" dirty="0">
                <a:solidFill>
                  <a:srgbClr val="0000CC"/>
                </a:solidFill>
                <a:cs typeface="Arial" panose="020B0604020202020204" pitchFamily="34" charset="0"/>
              </a:endParaRPr>
            </a:p>
          </p:txBody>
        </p:sp>
        <p:cxnSp>
          <p:nvCxnSpPr>
            <p:cNvPr id="29" name="Straight Connector 28"/>
            <p:cNvCxnSpPr>
              <a:stCxn id="28" idx="0"/>
            </p:cNvCxnSpPr>
            <p:nvPr/>
          </p:nvCxnSpPr>
          <p:spPr bwMode="auto">
            <a:xfrm flipH="1" flipV="1">
              <a:off x="5232402" y="4976813"/>
              <a:ext cx="305880" cy="609600"/>
            </a:xfrm>
            <a:prstGeom prst="line">
              <a:avLst/>
            </a:prstGeom>
            <a:ln w="222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31" name="Text Box 9"/>
            <p:cNvSpPr txBox="1">
              <a:spLocks noChangeArrowheads="1"/>
            </p:cNvSpPr>
            <p:nvPr/>
          </p:nvSpPr>
          <p:spPr bwMode="auto">
            <a:xfrm>
              <a:off x="8266378" y="3288327"/>
              <a:ext cx="9843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US" altLang="en-US" sz="1200" b="1" dirty="0">
                  <a:solidFill>
                    <a:schemeClr val="accent2"/>
                  </a:solidFill>
                  <a:cs typeface="Arial" panose="020B0604020202020204" pitchFamily="34" charset="0"/>
                </a:rPr>
                <a:t>Derivative laboratory </a:t>
              </a:r>
            </a:p>
            <a:p>
              <a:pPr algn="ctr" eaLnBrk="1" hangingPunct="1">
                <a:spcBef>
                  <a:spcPct val="0"/>
                </a:spcBef>
                <a:buClrTx/>
                <a:buFontTx/>
                <a:buNone/>
              </a:pPr>
              <a:r>
                <a:rPr lang="en-US" altLang="en-US" sz="1200" b="1" dirty="0">
                  <a:solidFill>
                    <a:schemeClr val="accent2"/>
                  </a:solidFill>
                  <a:cs typeface="Arial" panose="020B0604020202020204" pitchFamily="34" charset="0"/>
                </a:rPr>
                <a:t>(L005)</a:t>
              </a:r>
            </a:p>
          </p:txBody>
        </p:sp>
        <p:cxnSp>
          <p:nvCxnSpPr>
            <p:cNvPr id="32" name="Straight Connector 31"/>
            <p:cNvCxnSpPr/>
            <p:nvPr/>
          </p:nvCxnSpPr>
          <p:spPr bwMode="auto">
            <a:xfrm flipH="1" flipV="1">
              <a:off x="5143293" y="2905125"/>
              <a:ext cx="3287577" cy="285"/>
            </a:xfrm>
            <a:prstGeom prst="line">
              <a:avLst/>
            </a:prstGeom>
            <a:ln w="222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33" name="Text Box 9"/>
            <p:cNvSpPr txBox="1">
              <a:spLocks noChangeArrowheads="1"/>
            </p:cNvSpPr>
            <p:nvPr/>
          </p:nvSpPr>
          <p:spPr bwMode="auto">
            <a:xfrm>
              <a:off x="767504" y="1136851"/>
              <a:ext cx="111601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r" eaLnBrk="1" hangingPunct="1">
                <a:spcBef>
                  <a:spcPct val="0"/>
                </a:spcBef>
                <a:buClrTx/>
                <a:buFontTx/>
                <a:buNone/>
              </a:pPr>
              <a:endParaRPr lang="en-US" altLang="en-US" sz="1200" dirty="0">
                <a:cs typeface="Arial" panose="020B0604020202020204" pitchFamily="34" charset="0"/>
              </a:endParaRPr>
            </a:p>
          </p:txBody>
        </p:sp>
      </p:grpSp>
      <p:grpSp>
        <p:nvGrpSpPr>
          <p:cNvPr id="34" name="Group 33"/>
          <p:cNvGrpSpPr/>
          <p:nvPr/>
        </p:nvGrpSpPr>
        <p:grpSpPr>
          <a:xfrm>
            <a:off x="3894430" y="972371"/>
            <a:ext cx="5189887" cy="1711757"/>
            <a:chOff x="3661627" y="564711"/>
            <a:chExt cx="5492487" cy="2455188"/>
          </a:xfrm>
        </p:grpSpPr>
        <p:sp>
          <p:nvSpPr>
            <p:cNvPr id="51" name="Text Box 13"/>
            <p:cNvSpPr txBox="1">
              <a:spLocks noChangeArrowheads="1"/>
            </p:cNvSpPr>
            <p:nvPr/>
          </p:nvSpPr>
          <p:spPr bwMode="auto">
            <a:xfrm>
              <a:off x="4337473" y="564711"/>
              <a:ext cx="4795656" cy="441447"/>
            </a:xfrm>
            <a:prstGeom prst="rect">
              <a:avLst/>
            </a:prstGeom>
            <a:solidFill>
              <a:schemeClr val="accent1">
                <a:lumMod val="40000"/>
                <a:lumOff val="60000"/>
              </a:schemeClr>
            </a:solidFill>
            <a:ln w="9525">
              <a:noFill/>
              <a:miter lim="800000"/>
              <a:headEnd/>
              <a:tailEnd/>
            </a:ln>
          </p:spPr>
          <p:txBody>
            <a:bodyPr wrap="square">
              <a:spAutoFit/>
            </a:bodyPr>
            <a:lstStyle/>
            <a:p>
              <a:pPr algn="ctr"/>
              <a:r>
                <a:rPr lang="en-GB" sz="1400" b="1" dirty="0">
                  <a:solidFill>
                    <a:schemeClr val="bg1">
                      <a:lumMod val="10000"/>
                    </a:schemeClr>
                  </a:solidFill>
                </a:rPr>
                <a:t>                                                    EMBL </a:t>
              </a:r>
              <a:r>
                <a:rPr lang="en-GB" sz="1100" b="1" dirty="0">
                  <a:solidFill>
                    <a:schemeClr val="bg1">
                      <a:lumMod val="10000"/>
                    </a:schemeClr>
                  </a:solidFill>
                </a:rPr>
                <a:t>beam</a:t>
              </a:r>
              <a:r>
                <a:rPr lang="en-GB" sz="1100" b="1" dirty="0">
                  <a:solidFill>
                    <a:schemeClr val="bg1">
                      <a:lumMod val="10000"/>
                    </a:schemeClr>
                  </a:solidFill>
                  <a:cs typeface="Arial" charset="0"/>
                </a:rPr>
                <a:t>lines</a:t>
              </a:r>
              <a:endParaRPr lang="en-US" sz="1100" b="1" dirty="0">
                <a:solidFill>
                  <a:schemeClr val="bg1">
                    <a:lumMod val="10000"/>
                  </a:schemeClr>
                </a:solidFill>
                <a:cs typeface="Arial" charset="0"/>
              </a:endParaRPr>
            </a:p>
          </p:txBody>
        </p:sp>
        <p:cxnSp>
          <p:nvCxnSpPr>
            <p:cNvPr id="36" name="Straight Connector 35"/>
            <p:cNvCxnSpPr>
              <a:endCxn id="2" idx="2"/>
            </p:cNvCxnSpPr>
            <p:nvPr/>
          </p:nvCxnSpPr>
          <p:spPr bwMode="auto">
            <a:xfrm flipH="1" flipV="1">
              <a:off x="3661627" y="641061"/>
              <a:ext cx="20039" cy="1969252"/>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flipV="1">
              <a:off x="4316486" y="1682805"/>
              <a:ext cx="0" cy="1008112"/>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flipH="1" flipV="1">
              <a:off x="7764124" y="1387006"/>
              <a:ext cx="13243" cy="1632893"/>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flipH="1">
              <a:off x="5378513" y="1387006"/>
              <a:ext cx="2372757" cy="1"/>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flipH="1" flipV="1">
              <a:off x="4315494" y="573853"/>
              <a:ext cx="994" cy="550892"/>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41" name="Rectangle 19"/>
            <p:cNvSpPr>
              <a:spLocks noChangeArrowheads="1"/>
            </p:cNvSpPr>
            <p:nvPr/>
          </p:nvSpPr>
          <p:spPr bwMode="auto">
            <a:xfrm>
              <a:off x="5393812" y="1423807"/>
              <a:ext cx="2357459" cy="1259559"/>
            </a:xfrm>
            <a:prstGeom prst="rect">
              <a:avLst/>
            </a:prstGeom>
            <a:solidFill>
              <a:schemeClr val="accent1">
                <a:lumMod val="60000"/>
                <a:lumOff val="40000"/>
              </a:schemeClr>
            </a:solidFill>
            <a:ln w="9525">
              <a:noFill/>
              <a:round/>
              <a:headEnd/>
              <a:tailEnd/>
            </a:ln>
          </p:spPr>
          <p:txBody>
            <a:bodyPr wrap="none" anchor="ctr"/>
            <a:lstStyle/>
            <a:p>
              <a:pPr algn="ctr"/>
              <a:endParaRPr lang="en-US"/>
            </a:p>
          </p:txBody>
        </p:sp>
        <p:cxnSp>
          <p:nvCxnSpPr>
            <p:cNvPr id="42" name="Straight Connector 41"/>
            <p:cNvCxnSpPr/>
            <p:nvPr/>
          </p:nvCxnSpPr>
          <p:spPr bwMode="auto">
            <a:xfrm flipH="1" flipV="1">
              <a:off x="9149579" y="570246"/>
              <a:ext cx="4535" cy="1795445"/>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43" name="Rectangle 19"/>
            <p:cNvSpPr>
              <a:spLocks noChangeArrowheads="1"/>
            </p:cNvSpPr>
            <p:nvPr/>
          </p:nvSpPr>
          <p:spPr bwMode="auto">
            <a:xfrm>
              <a:off x="4781745" y="2322494"/>
              <a:ext cx="590059" cy="346780"/>
            </a:xfrm>
            <a:prstGeom prst="rect">
              <a:avLst/>
            </a:prstGeom>
            <a:solidFill>
              <a:srgbClr val="92D050"/>
            </a:solidFill>
            <a:ln w="9525">
              <a:solidFill>
                <a:schemeClr val="tx1"/>
              </a:solidFill>
              <a:round/>
              <a:headEnd/>
              <a:tailEnd/>
            </a:ln>
          </p:spPr>
          <p:txBody>
            <a:bodyPr wrap="none" anchor="ctr"/>
            <a:lstStyle/>
            <a:p>
              <a:pPr algn="ctr"/>
              <a:endParaRPr lang="en-US"/>
            </a:p>
          </p:txBody>
        </p:sp>
        <p:sp>
          <p:nvSpPr>
            <p:cNvPr id="44" name="Text Box 13"/>
            <p:cNvSpPr txBox="1">
              <a:spLocks noChangeArrowheads="1"/>
            </p:cNvSpPr>
            <p:nvPr/>
          </p:nvSpPr>
          <p:spPr bwMode="auto">
            <a:xfrm>
              <a:off x="4670821" y="1747665"/>
              <a:ext cx="860055" cy="618025"/>
            </a:xfrm>
            <a:prstGeom prst="rect">
              <a:avLst/>
            </a:prstGeom>
            <a:noFill/>
            <a:ln w="9525">
              <a:noFill/>
              <a:miter lim="800000"/>
              <a:headEnd/>
              <a:tailEnd/>
            </a:ln>
          </p:spPr>
          <p:txBody>
            <a:bodyPr wrap="square">
              <a:spAutoFit/>
            </a:bodyPr>
            <a:lstStyle/>
            <a:p>
              <a:pPr algn="ctr"/>
              <a:r>
                <a:rPr lang="en-GB" sz="1100" b="1" dirty="0">
                  <a:solidFill>
                    <a:schemeClr val="bg1">
                      <a:lumMod val="10000"/>
                    </a:schemeClr>
                  </a:solidFill>
                </a:rPr>
                <a:t>-80 C Freezer</a:t>
              </a:r>
              <a:endParaRPr lang="en-US" sz="1100" b="1" dirty="0">
                <a:solidFill>
                  <a:schemeClr val="bg1">
                    <a:lumMod val="10000"/>
                  </a:schemeClr>
                </a:solidFill>
                <a:cs typeface="Arial" charset="0"/>
              </a:endParaRPr>
            </a:p>
          </p:txBody>
        </p:sp>
        <p:sp>
          <p:nvSpPr>
            <p:cNvPr id="45" name="Rectangle 19"/>
            <p:cNvSpPr>
              <a:spLocks noChangeArrowheads="1"/>
            </p:cNvSpPr>
            <p:nvPr/>
          </p:nvSpPr>
          <p:spPr bwMode="auto">
            <a:xfrm>
              <a:off x="8415419" y="986901"/>
              <a:ext cx="721307" cy="1335593"/>
            </a:xfrm>
            <a:prstGeom prst="rect">
              <a:avLst/>
            </a:prstGeom>
            <a:solidFill>
              <a:schemeClr val="accent1">
                <a:lumMod val="40000"/>
                <a:lumOff val="60000"/>
              </a:schemeClr>
            </a:solidFill>
            <a:ln w="9525">
              <a:noFill/>
              <a:round/>
              <a:headEnd/>
              <a:tailEnd/>
            </a:ln>
          </p:spPr>
          <p:txBody>
            <a:bodyPr wrap="none" anchor="ctr"/>
            <a:lstStyle/>
            <a:p>
              <a:pPr algn="ctr"/>
              <a:endParaRPr lang="en-US"/>
            </a:p>
          </p:txBody>
        </p:sp>
        <p:sp>
          <p:nvSpPr>
            <p:cNvPr id="46" name="Text Box 13"/>
            <p:cNvSpPr txBox="1">
              <a:spLocks noChangeArrowheads="1"/>
            </p:cNvSpPr>
            <p:nvPr/>
          </p:nvSpPr>
          <p:spPr bwMode="auto">
            <a:xfrm>
              <a:off x="8407597" y="1098902"/>
              <a:ext cx="717036" cy="375230"/>
            </a:xfrm>
            <a:prstGeom prst="rect">
              <a:avLst/>
            </a:prstGeom>
            <a:solidFill>
              <a:schemeClr val="accent1">
                <a:lumMod val="40000"/>
                <a:lumOff val="60000"/>
              </a:schemeClr>
            </a:solidFill>
            <a:ln w="9525">
              <a:noFill/>
              <a:miter lim="800000"/>
              <a:headEnd/>
              <a:tailEnd/>
            </a:ln>
          </p:spPr>
          <p:txBody>
            <a:bodyPr wrap="square">
              <a:spAutoFit/>
            </a:bodyPr>
            <a:lstStyle/>
            <a:p>
              <a:pPr algn="ctr"/>
              <a:endParaRPr lang="en-US" sz="1100" b="1" dirty="0">
                <a:solidFill>
                  <a:schemeClr val="bg1">
                    <a:lumMod val="10000"/>
                  </a:schemeClr>
                </a:solidFill>
                <a:cs typeface="Arial" charset="0"/>
              </a:endParaRPr>
            </a:p>
          </p:txBody>
        </p:sp>
        <p:grpSp>
          <p:nvGrpSpPr>
            <p:cNvPr id="47" name="Group 46"/>
            <p:cNvGrpSpPr/>
            <p:nvPr/>
          </p:nvGrpSpPr>
          <p:grpSpPr>
            <a:xfrm>
              <a:off x="4353021" y="2277665"/>
              <a:ext cx="417719" cy="367558"/>
              <a:chOff x="1400162" y="1580264"/>
              <a:chExt cx="417719" cy="367558"/>
            </a:xfrm>
          </p:grpSpPr>
          <p:grpSp>
            <p:nvGrpSpPr>
              <p:cNvPr id="55" name="Group 54"/>
              <p:cNvGrpSpPr/>
              <p:nvPr/>
            </p:nvGrpSpPr>
            <p:grpSpPr>
              <a:xfrm rot="16200000">
                <a:off x="1292150" y="1688276"/>
                <a:ext cx="360040" cy="144016"/>
                <a:chOff x="1292150" y="1688276"/>
                <a:chExt cx="360040" cy="144016"/>
              </a:xfrm>
            </p:grpSpPr>
            <p:cxnSp>
              <p:nvCxnSpPr>
                <p:cNvPr id="59" name="Straight Connector 58"/>
                <p:cNvCxnSpPr/>
                <p:nvPr/>
              </p:nvCxnSpPr>
              <p:spPr bwMode="auto">
                <a:xfrm>
                  <a:off x="1292150" y="1688276"/>
                  <a:ext cx="360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1292150" y="1832292"/>
                  <a:ext cx="360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56" name="Group 55"/>
              <p:cNvGrpSpPr/>
              <p:nvPr/>
            </p:nvGrpSpPr>
            <p:grpSpPr>
              <a:xfrm rot="16200000">
                <a:off x="1565853" y="1695794"/>
                <a:ext cx="360040" cy="144016"/>
                <a:chOff x="1292150" y="1688276"/>
                <a:chExt cx="360040" cy="144016"/>
              </a:xfrm>
            </p:grpSpPr>
            <p:cxnSp>
              <p:nvCxnSpPr>
                <p:cNvPr id="57" name="Straight Connector 56"/>
                <p:cNvCxnSpPr/>
                <p:nvPr/>
              </p:nvCxnSpPr>
              <p:spPr bwMode="auto">
                <a:xfrm>
                  <a:off x="1292150" y="1688276"/>
                  <a:ext cx="360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a:off x="1292150" y="1832292"/>
                  <a:ext cx="3600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sp>
          <p:nvSpPr>
            <p:cNvPr id="48" name="Down Arrow 50"/>
            <p:cNvSpPr>
              <a:spLocks noChangeArrowheads="1"/>
            </p:cNvSpPr>
            <p:nvPr/>
          </p:nvSpPr>
          <p:spPr bwMode="auto">
            <a:xfrm rot="16200000" flipH="1">
              <a:off x="4107308" y="1141943"/>
              <a:ext cx="229580" cy="548952"/>
            </a:xfrm>
            <a:prstGeom prst="downArrow">
              <a:avLst>
                <a:gd name="adj1" fmla="val 50000"/>
                <a:gd name="adj2" fmla="val 50083"/>
              </a:avLst>
            </a:prstGeom>
            <a:solidFill>
              <a:schemeClr val="accent6"/>
            </a:solidFill>
            <a:ln w="19050">
              <a:solidFill>
                <a:schemeClr val="accent6"/>
              </a:solidFill>
              <a:round/>
              <a:headEnd/>
              <a:tailEnd/>
            </a:ln>
          </p:spPr>
          <p:txBody>
            <a:bodyPr wrap="none" anchor="ctr"/>
            <a:lstStyle/>
            <a:p>
              <a:pPr algn="ctr"/>
              <a:endParaRPr lang="en-US"/>
            </a:p>
          </p:txBody>
        </p:sp>
        <p:cxnSp>
          <p:nvCxnSpPr>
            <p:cNvPr id="50" name="Straight Connector 49"/>
            <p:cNvCxnSpPr/>
            <p:nvPr/>
          </p:nvCxnSpPr>
          <p:spPr bwMode="auto">
            <a:xfrm flipH="1">
              <a:off x="3792086" y="570246"/>
              <a:ext cx="1099345" cy="7215"/>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flipV="1">
              <a:off x="8421009" y="2340497"/>
              <a:ext cx="722991" cy="2206"/>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flipH="1" flipV="1">
              <a:off x="8411193" y="949237"/>
              <a:ext cx="4225" cy="1421510"/>
            </a:xfrm>
            <a:prstGeom prst="line">
              <a:avLst/>
            </a:prstGeom>
            <a:solidFill>
              <a:schemeClr val="accent1"/>
            </a:solidFill>
            <a:ln w="31750" cap="flat" cmpd="sng" algn="ctr">
              <a:solidFill>
                <a:schemeClr val="tx1"/>
              </a:solidFill>
              <a:prstDash val="solid"/>
              <a:round/>
              <a:headEnd type="none" w="med" len="med"/>
              <a:tailEnd type="none" w="med" len="med"/>
            </a:ln>
            <a:effectLst/>
          </p:spPr>
        </p:cxnSp>
      </p:grpSp>
      <p:cxnSp>
        <p:nvCxnSpPr>
          <p:cNvPr id="61" name="Straight Connector 60"/>
          <p:cNvCxnSpPr/>
          <p:nvPr/>
        </p:nvCxnSpPr>
        <p:spPr bwMode="auto">
          <a:xfrm flipV="1">
            <a:off x="5515638" y="1545675"/>
            <a:ext cx="0" cy="903911"/>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65" name="Text Box 13"/>
          <p:cNvSpPr txBox="1">
            <a:spLocks noChangeArrowheads="1"/>
          </p:cNvSpPr>
          <p:nvPr/>
        </p:nvSpPr>
        <p:spPr bwMode="auto">
          <a:xfrm>
            <a:off x="6213226" y="1669757"/>
            <a:ext cx="786579" cy="646331"/>
          </a:xfrm>
          <a:prstGeom prst="rect">
            <a:avLst/>
          </a:prstGeom>
          <a:noFill/>
          <a:ln w="9525">
            <a:noFill/>
            <a:miter lim="800000"/>
            <a:headEnd/>
            <a:tailEnd/>
          </a:ln>
        </p:spPr>
        <p:txBody>
          <a:bodyPr wrap="square">
            <a:spAutoFit/>
          </a:bodyPr>
          <a:lstStyle/>
          <a:p>
            <a:pPr algn="ctr"/>
            <a:r>
              <a:rPr lang="en-GB" sz="1400" b="1" dirty="0">
                <a:solidFill>
                  <a:schemeClr val="bg1">
                    <a:lumMod val="10000"/>
                  </a:schemeClr>
                </a:solidFill>
              </a:rPr>
              <a:t>P12 </a:t>
            </a:r>
            <a:r>
              <a:rPr lang="en-GB" sz="1100" b="1" dirty="0">
                <a:solidFill>
                  <a:schemeClr val="bg1">
                    <a:lumMod val="10000"/>
                  </a:schemeClr>
                </a:solidFill>
              </a:rPr>
              <a:t>control hutch</a:t>
            </a:r>
            <a:endParaRPr lang="en-US" sz="1100" b="1" dirty="0">
              <a:solidFill>
                <a:schemeClr val="bg1">
                  <a:lumMod val="10000"/>
                </a:schemeClr>
              </a:solidFill>
              <a:cs typeface="Arial" charset="0"/>
            </a:endParaRPr>
          </a:p>
        </p:txBody>
      </p:sp>
      <p:sp>
        <p:nvSpPr>
          <p:cNvPr id="66" name="Down Arrow 50"/>
          <p:cNvSpPr>
            <a:spLocks noChangeArrowheads="1"/>
          </p:cNvSpPr>
          <p:nvPr/>
        </p:nvSpPr>
        <p:spPr bwMode="auto">
          <a:xfrm rot="16200000" flipH="1">
            <a:off x="7700240" y="3677424"/>
            <a:ext cx="207962" cy="555625"/>
          </a:xfrm>
          <a:prstGeom prst="downArrow">
            <a:avLst>
              <a:gd name="adj1" fmla="val 50000"/>
              <a:gd name="adj2" fmla="val 50083"/>
            </a:avLst>
          </a:prstGeom>
          <a:solidFill>
            <a:srgbClr val="C00000"/>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67" name="Text Box 13"/>
          <p:cNvSpPr txBox="1">
            <a:spLocks noChangeArrowheads="1"/>
          </p:cNvSpPr>
          <p:nvPr/>
        </p:nvSpPr>
        <p:spPr bwMode="auto">
          <a:xfrm>
            <a:off x="7853655" y="5634675"/>
            <a:ext cx="1064591" cy="461665"/>
          </a:xfrm>
          <a:prstGeom prst="rect">
            <a:avLst/>
          </a:prstGeom>
          <a:noFill/>
          <a:ln w="9525">
            <a:noFill/>
            <a:miter lim="800000"/>
            <a:headEnd/>
            <a:tailEnd/>
          </a:ln>
        </p:spPr>
        <p:txBody>
          <a:bodyPr wrap="square">
            <a:spAutoFit/>
          </a:bodyPr>
          <a:lstStyle/>
          <a:p>
            <a:pPr algn="ctr"/>
            <a:r>
              <a:rPr lang="en-GB" sz="1200" b="1" dirty="0">
                <a:solidFill>
                  <a:srgbClr val="00B050"/>
                </a:solidFill>
              </a:rPr>
              <a:t>SAXS User lab (L048)</a:t>
            </a:r>
            <a:endParaRPr lang="en-US" sz="1200" b="1" dirty="0">
              <a:solidFill>
                <a:srgbClr val="00B050"/>
              </a:solidFill>
              <a:cs typeface="Arial" charset="0"/>
            </a:endParaRPr>
          </a:p>
        </p:txBody>
      </p:sp>
      <p:cxnSp>
        <p:nvCxnSpPr>
          <p:cNvPr id="68" name="Straight Connector 67"/>
          <p:cNvCxnSpPr/>
          <p:nvPr/>
        </p:nvCxnSpPr>
        <p:spPr bwMode="auto">
          <a:xfrm flipV="1">
            <a:off x="7821192" y="5433061"/>
            <a:ext cx="963309" cy="1"/>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70" name="Straight Connector 69"/>
          <p:cNvCxnSpPr/>
          <p:nvPr/>
        </p:nvCxnSpPr>
        <p:spPr bwMode="auto">
          <a:xfrm flipV="1">
            <a:off x="8838370" y="4506570"/>
            <a:ext cx="0" cy="936104"/>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a:off x="7902266" y="4424554"/>
            <a:ext cx="936104" cy="600"/>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82" name="Straight Connector 81"/>
          <p:cNvCxnSpPr>
            <a:stCxn id="27" idx="0"/>
          </p:cNvCxnSpPr>
          <p:nvPr/>
        </p:nvCxnSpPr>
        <p:spPr bwMode="auto">
          <a:xfrm flipV="1">
            <a:off x="3383255" y="4922767"/>
            <a:ext cx="9525" cy="711272"/>
          </a:xfrm>
          <a:prstGeom prst="line">
            <a:avLst/>
          </a:prstGeom>
          <a:ln w="222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bwMode="auto">
          <a:xfrm flipV="1">
            <a:off x="1652974" y="4937057"/>
            <a:ext cx="9525" cy="711272"/>
          </a:xfrm>
          <a:prstGeom prst="line">
            <a:avLst/>
          </a:prstGeom>
          <a:ln w="222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86" name="Text Box 9"/>
          <p:cNvSpPr txBox="1">
            <a:spLocks noChangeArrowheads="1"/>
          </p:cNvSpPr>
          <p:nvPr/>
        </p:nvSpPr>
        <p:spPr bwMode="auto">
          <a:xfrm>
            <a:off x="7910362" y="2675278"/>
            <a:ext cx="1325186"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US" altLang="en-US" sz="1200" b="1" dirty="0">
                <a:solidFill>
                  <a:srgbClr val="0000CC"/>
                </a:solidFill>
                <a:cs typeface="Arial" panose="020B0604020202020204" pitchFamily="34" charset="0"/>
              </a:rPr>
              <a:t>Crystal storage</a:t>
            </a:r>
          </a:p>
          <a:p>
            <a:pPr algn="ctr" eaLnBrk="1" hangingPunct="1">
              <a:spcBef>
                <a:spcPct val="0"/>
              </a:spcBef>
              <a:buClrTx/>
              <a:buFontTx/>
              <a:buNone/>
            </a:pPr>
            <a:r>
              <a:rPr lang="en-US" altLang="en-US" sz="1200" b="1" dirty="0">
                <a:solidFill>
                  <a:srgbClr val="0000CC"/>
                </a:solidFill>
                <a:cs typeface="Arial" panose="020B0604020202020204" pitchFamily="34" charset="0"/>
              </a:rPr>
              <a:t>(L006a)</a:t>
            </a:r>
          </a:p>
        </p:txBody>
      </p:sp>
      <p:cxnSp>
        <p:nvCxnSpPr>
          <p:cNvPr id="87" name="Straight Connector 86"/>
          <p:cNvCxnSpPr/>
          <p:nvPr/>
        </p:nvCxnSpPr>
        <p:spPr bwMode="auto">
          <a:xfrm flipH="1">
            <a:off x="7312685" y="3501008"/>
            <a:ext cx="695223" cy="0"/>
          </a:xfrm>
          <a:prstGeom prst="line">
            <a:avLst/>
          </a:prstGeom>
          <a:ln w="222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95" name="Text Box 7"/>
          <p:cNvSpPr txBox="1">
            <a:spLocks noChangeArrowheads="1"/>
          </p:cNvSpPr>
          <p:nvPr/>
        </p:nvSpPr>
        <p:spPr bwMode="auto">
          <a:xfrm>
            <a:off x="2914820" y="1688571"/>
            <a:ext cx="106521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r>
              <a:rPr lang="en-US" altLang="en-US" sz="1200" b="1" dirty="0">
                <a:solidFill>
                  <a:srgbClr val="00B050"/>
                </a:solidFill>
                <a:cs typeface="Arial" panose="020B0604020202020204" pitchFamily="34" charset="0"/>
              </a:rPr>
              <a:t>Cold room</a:t>
            </a:r>
          </a:p>
          <a:p>
            <a:pPr algn="ctr" eaLnBrk="1" hangingPunct="1">
              <a:spcBef>
                <a:spcPct val="0"/>
              </a:spcBef>
              <a:buClrTx/>
              <a:buFontTx/>
              <a:buNone/>
            </a:pPr>
            <a:r>
              <a:rPr lang="en-US" altLang="en-US" sz="1200" b="1" dirty="0">
                <a:solidFill>
                  <a:srgbClr val="00B050"/>
                </a:solidFill>
                <a:cs typeface="Arial" panose="020B0604020202020204" pitchFamily="34" charset="0"/>
              </a:rPr>
              <a:t>(L007)</a:t>
            </a:r>
          </a:p>
        </p:txBody>
      </p:sp>
      <p:cxnSp>
        <p:nvCxnSpPr>
          <p:cNvPr id="96" name="Straight Connector 95"/>
          <p:cNvCxnSpPr/>
          <p:nvPr/>
        </p:nvCxnSpPr>
        <p:spPr bwMode="auto">
          <a:xfrm>
            <a:off x="3423384" y="2156943"/>
            <a:ext cx="25400" cy="825500"/>
          </a:xfrm>
          <a:prstGeom prst="line">
            <a:avLst/>
          </a:prstGeom>
          <a:ln w="222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bwMode="auto">
          <a:xfrm flipH="1">
            <a:off x="2442858" y="2301876"/>
            <a:ext cx="10245" cy="644634"/>
          </a:xfrm>
          <a:prstGeom prst="line">
            <a:avLst/>
          </a:prstGeom>
          <a:ln w="222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bwMode="auto">
          <a:xfrm flipV="1">
            <a:off x="6570955" y="4922767"/>
            <a:ext cx="779462" cy="741435"/>
          </a:xfrm>
          <a:prstGeom prst="line">
            <a:avLst/>
          </a:prstGeom>
          <a:ln w="222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866969" y="1821480"/>
            <a:ext cx="1393552" cy="461665"/>
          </a:xfrm>
          <a:prstGeom prst="rect">
            <a:avLst/>
          </a:prstGeom>
        </p:spPr>
        <p:txBody>
          <a:bodyPr wrap="square">
            <a:spAutoFit/>
          </a:bodyPr>
          <a:lstStyle/>
          <a:p>
            <a:pPr algn="ctr"/>
            <a:r>
              <a:rPr lang="en-US" altLang="en-US" sz="1200" b="1" dirty="0">
                <a:solidFill>
                  <a:srgbClr val="0000CC"/>
                </a:solidFill>
                <a:cs typeface="Arial" panose="020B0604020202020204" pitchFamily="34" charset="0"/>
              </a:rPr>
              <a:t>Crystal storage</a:t>
            </a:r>
          </a:p>
          <a:p>
            <a:pPr algn="ctr"/>
            <a:r>
              <a:rPr lang="en-US" altLang="en-US" sz="1200" b="1" dirty="0">
                <a:solidFill>
                  <a:srgbClr val="0000CC"/>
                </a:solidFill>
                <a:cs typeface="Arial" panose="020B0604020202020204" pitchFamily="34" charset="0"/>
              </a:rPr>
              <a:t>room (L008)</a:t>
            </a:r>
          </a:p>
        </p:txBody>
      </p:sp>
      <p:sp>
        <p:nvSpPr>
          <p:cNvPr id="105" name="Rectangle 29"/>
          <p:cNvSpPr>
            <a:spLocks noChangeArrowheads="1"/>
          </p:cNvSpPr>
          <p:nvPr/>
        </p:nvSpPr>
        <p:spPr bwMode="auto">
          <a:xfrm>
            <a:off x="7324525" y="2522205"/>
            <a:ext cx="485775" cy="347662"/>
          </a:xfrm>
          <a:prstGeom prst="rect">
            <a:avLst/>
          </a:prstGeom>
          <a:solidFill>
            <a:schemeClr val="accent2">
              <a:alpha val="50195"/>
            </a:scheme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106" name="Down Arrow 50"/>
          <p:cNvSpPr>
            <a:spLocks noChangeArrowheads="1"/>
          </p:cNvSpPr>
          <p:nvPr/>
        </p:nvSpPr>
        <p:spPr bwMode="auto">
          <a:xfrm rot="10800000" flipH="1">
            <a:off x="4128028" y="2096521"/>
            <a:ext cx="207962" cy="555625"/>
          </a:xfrm>
          <a:prstGeom prst="downArrow">
            <a:avLst>
              <a:gd name="adj1" fmla="val 50000"/>
              <a:gd name="adj2" fmla="val 50083"/>
            </a:avLst>
          </a:prstGeom>
          <a:solidFill>
            <a:srgbClr val="C00000"/>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grpSp>
        <p:nvGrpSpPr>
          <p:cNvPr id="79" name="Group 78"/>
          <p:cNvGrpSpPr/>
          <p:nvPr/>
        </p:nvGrpSpPr>
        <p:grpSpPr>
          <a:xfrm>
            <a:off x="216081" y="1347825"/>
            <a:ext cx="1602343" cy="935320"/>
            <a:chOff x="246443" y="1021010"/>
            <a:chExt cx="1602343" cy="935320"/>
          </a:xfrm>
        </p:grpSpPr>
        <p:sp>
          <p:nvSpPr>
            <p:cNvPr id="3" name="Rectangle 2"/>
            <p:cNvSpPr/>
            <p:nvPr/>
          </p:nvSpPr>
          <p:spPr bwMode="auto">
            <a:xfrm>
              <a:off x="254132" y="1021010"/>
              <a:ext cx="1594520" cy="27575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112" charset="0"/>
                  <a:ea typeface="Geneva" pitchFamily="-112" charset="0"/>
                  <a:cs typeface="Geneva" pitchFamily="-112" charset="0"/>
                </a:rPr>
                <a:t>Full access</a:t>
              </a:r>
            </a:p>
          </p:txBody>
        </p:sp>
        <p:sp>
          <p:nvSpPr>
            <p:cNvPr id="80" name="Rectangle 79"/>
            <p:cNvSpPr/>
            <p:nvPr/>
          </p:nvSpPr>
          <p:spPr bwMode="auto">
            <a:xfrm>
              <a:off x="246443" y="1348361"/>
              <a:ext cx="1594520" cy="275757"/>
            </a:xfrm>
            <a:prstGeom prst="rect">
              <a:avLst/>
            </a:prstGeom>
            <a:solidFill>
              <a:srgbClr val="7275FE">
                <a:alpha val="6902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112" charset="0"/>
                  <a:ea typeface="Geneva" pitchFamily="-112" charset="0"/>
                  <a:cs typeface="Geneva" pitchFamily="-112" charset="0"/>
                </a:rPr>
                <a:t>Reservation required</a:t>
              </a:r>
            </a:p>
          </p:txBody>
        </p:sp>
        <p:sp>
          <p:nvSpPr>
            <p:cNvPr id="83" name="Rectangle 82"/>
            <p:cNvSpPr/>
            <p:nvPr/>
          </p:nvSpPr>
          <p:spPr bwMode="auto">
            <a:xfrm>
              <a:off x="254132" y="1680573"/>
              <a:ext cx="1594654" cy="275757"/>
            </a:xfrm>
            <a:prstGeom prst="rect">
              <a:avLst/>
            </a:prstGeom>
            <a:solidFill>
              <a:srgbClr val="F0041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a:ln>
                    <a:noFill/>
                  </a:ln>
                  <a:solidFill>
                    <a:schemeClr val="tx1"/>
                  </a:solidFill>
                  <a:effectLst/>
                  <a:latin typeface="Arial" pitchFamily="-112" charset="0"/>
                  <a:ea typeface="Geneva" pitchFamily="-112" charset="0"/>
                  <a:cs typeface="Geneva" pitchFamily="-112" charset="0"/>
                </a:rPr>
                <a:t>Restricted access</a:t>
              </a:r>
            </a:p>
          </p:txBody>
        </p:sp>
      </p:grpSp>
      <p:cxnSp>
        <p:nvCxnSpPr>
          <p:cNvPr id="84" name="Straight Connector 83"/>
          <p:cNvCxnSpPr>
            <a:stCxn id="67" idx="0"/>
          </p:cNvCxnSpPr>
          <p:nvPr/>
        </p:nvCxnSpPr>
        <p:spPr bwMode="auto">
          <a:xfrm flipH="1" flipV="1">
            <a:off x="8370319" y="5085184"/>
            <a:ext cx="15632" cy="549491"/>
          </a:xfrm>
          <a:prstGeom prst="line">
            <a:avLst/>
          </a:prstGeom>
          <a:ln w="222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bwMode="auto">
          <a:xfrm>
            <a:off x="4159385" y="1526952"/>
            <a:ext cx="80171" cy="265756"/>
          </a:xfrm>
          <a:prstGeom prst="rect">
            <a:avLst/>
          </a:prstGeom>
          <a:solidFill>
            <a:schemeClr val="accent6"/>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cxnSp>
        <p:nvCxnSpPr>
          <p:cNvPr id="88" name="Straight Connector 87"/>
          <p:cNvCxnSpPr/>
          <p:nvPr/>
        </p:nvCxnSpPr>
        <p:spPr bwMode="auto">
          <a:xfrm flipV="1">
            <a:off x="4527758" y="1262239"/>
            <a:ext cx="3856037" cy="4483"/>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89" name="Straight Connector 88"/>
          <p:cNvCxnSpPr/>
          <p:nvPr/>
        </p:nvCxnSpPr>
        <p:spPr bwMode="auto">
          <a:xfrm>
            <a:off x="4983147" y="967640"/>
            <a:ext cx="4112100" cy="4731"/>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99" name="Rectangle 27"/>
          <p:cNvSpPr>
            <a:spLocks noChangeArrowheads="1"/>
          </p:cNvSpPr>
          <p:nvPr/>
        </p:nvSpPr>
        <p:spPr bwMode="auto">
          <a:xfrm>
            <a:off x="4505896" y="2540285"/>
            <a:ext cx="254000" cy="828391"/>
          </a:xfrm>
          <a:prstGeom prst="rect">
            <a:avLst/>
          </a:prstGeom>
          <a:solidFill>
            <a:srgbClr val="0000CC">
              <a:alpha val="50195"/>
            </a:srgb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77" name="Right Triangle 76"/>
          <p:cNvSpPr/>
          <p:nvPr/>
        </p:nvSpPr>
        <p:spPr bwMode="auto">
          <a:xfrm rot="10800000">
            <a:off x="4469383" y="3355739"/>
            <a:ext cx="290513" cy="302937"/>
          </a:xfrm>
          <a:prstGeom prst="rtTriangle">
            <a:avLst/>
          </a:prstGeom>
          <a:solidFill>
            <a:srgbClr val="0000CC">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100" name="Right Triangle 99"/>
          <p:cNvSpPr/>
          <p:nvPr/>
        </p:nvSpPr>
        <p:spPr bwMode="auto">
          <a:xfrm rot="10800000" flipH="1">
            <a:off x="3661107" y="3370539"/>
            <a:ext cx="290513" cy="302937"/>
          </a:xfrm>
          <a:prstGeom prst="rtTriangle">
            <a:avLst/>
          </a:prstGeom>
          <a:solidFill>
            <a:schemeClr val="accent1">
              <a:alpha val="3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chemeClr val="tx1"/>
              </a:solidFill>
              <a:effectLst/>
              <a:latin typeface="Arial" pitchFamily="-112" charset="0"/>
              <a:ea typeface="Geneva" pitchFamily="-112" charset="0"/>
              <a:cs typeface="Geneva" pitchFamily="-112" charset="0"/>
            </a:endParaRPr>
          </a:p>
        </p:txBody>
      </p:sp>
      <p:sp>
        <p:nvSpPr>
          <p:cNvPr id="102" name="TextBox 101"/>
          <p:cNvSpPr txBox="1"/>
          <p:nvPr/>
        </p:nvSpPr>
        <p:spPr>
          <a:xfrm>
            <a:off x="230825" y="801642"/>
            <a:ext cx="3416320" cy="369332"/>
          </a:xfrm>
          <a:prstGeom prst="rect">
            <a:avLst/>
          </a:prstGeom>
          <a:noFill/>
        </p:spPr>
        <p:txBody>
          <a:bodyPr wrap="none" rtlCol="0">
            <a:spAutoFit/>
          </a:bodyPr>
          <a:lstStyle/>
          <a:p>
            <a:r>
              <a:rPr lang="en-GB" sz="1800" u="sng" dirty="0"/>
              <a:t>SPC facility (48e) and User Lab</a:t>
            </a:r>
          </a:p>
        </p:txBody>
      </p:sp>
      <p:sp>
        <p:nvSpPr>
          <p:cNvPr id="90" name="Text Box 13"/>
          <p:cNvSpPr txBox="1">
            <a:spLocks noChangeArrowheads="1"/>
          </p:cNvSpPr>
          <p:nvPr/>
        </p:nvSpPr>
        <p:spPr bwMode="auto">
          <a:xfrm>
            <a:off x="6084168" y="5661248"/>
            <a:ext cx="1064591" cy="461665"/>
          </a:xfrm>
          <a:prstGeom prst="rect">
            <a:avLst/>
          </a:prstGeom>
          <a:noFill/>
          <a:ln w="9525">
            <a:noFill/>
            <a:miter lim="800000"/>
            <a:headEnd/>
            <a:tailEnd/>
          </a:ln>
        </p:spPr>
        <p:txBody>
          <a:bodyPr wrap="square">
            <a:spAutoFit/>
          </a:bodyPr>
          <a:lstStyle/>
          <a:p>
            <a:pPr algn="ctr"/>
            <a:r>
              <a:rPr lang="en-GB" sz="1200" b="1" dirty="0">
                <a:solidFill>
                  <a:srgbClr val="00B050"/>
                </a:solidFill>
              </a:rPr>
              <a:t>MX User lab (L048)</a:t>
            </a:r>
            <a:endParaRPr lang="en-US" sz="1200" b="1" dirty="0">
              <a:solidFill>
                <a:srgbClr val="00B050"/>
              </a:solidFill>
              <a:cs typeface="Arial" charset="0"/>
            </a:endParaRPr>
          </a:p>
        </p:txBody>
      </p:sp>
    </p:spTree>
    <p:extLst>
      <p:ext uri="{BB962C8B-B14F-4D97-AF65-F5344CB8AC3E}">
        <p14:creationId xmlns:p14="http://schemas.microsoft.com/office/powerpoint/2010/main" val="318792188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a:xfrm>
            <a:off x="179512" y="6381328"/>
            <a:ext cx="531168" cy="228600"/>
          </a:xfrm>
        </p:spPr>
        <p:txBody>
          <a:bodyPr/>
          <a:lstStyle/>
          <a:p>
            <a:pPr>
              <a:defRPr/>
            </a:pPr>
            <a:fld id="{8F4B73BA-CC5C-4ECD-AC0D-4CADBD4C62D4}" type="slidenum">
              <a:rPr lang="de-DE" sz="1200" smtClean="0"/>
              <a:pPr>
                <a:defRPr/>
              </a:pPr>
              <a:t>6</a:t>
            </a:fld>
            <a:r>
              <a:rPr lang="de-DE" sz="1200" dirty="0"/>
              <a:t> / 24</a:t>
            </a:r>
          </a:p>
          <a:p>
            <a:pPr>
              <a:defRPr/>
            </a:pPr>
            <a:endParaRPr lang="de-DE" sz="1200" dirty="0"/>
          </a:p>
        </p:txBody>
      </p:sp>
      <p:sp>
        <p:nvSpPr>
          <p:cNvPr id="8" name="Rectangle 2"/>
          <p:cNvSpPr>
            <a:spLocks noGrp="1" noChangeArrowheads="1"/>
          </p:cNvSpPr>
          <p:nvPr>
            <p:ph type="title"/>
          </p:nvPr>
        </p:nvSpPr>
        <p:spPr>
          <a:xfrm>
            <a:off x="395536" y="260071"/>
            <a:ext cx="8153400" cy="504056"/>
          </a:xfrm>
        </p:spPr>
        <p:txBody>
          <a:bodyPr/>
          <a:lstStyle/>
          <a:p>
            <a:pPr eaLnBrk="1" hangingPunct="1"/>
            <a:r>
              <a:rPr lang="de-DE" dirty="0"/>
              <a:t>Additional SPC resources</a:t>
            </a:r>
            <a:endParaRPr lang="en-US" dirty="0"/>
          </a:p>
        </p:txBody>
      </p:sp>
      <p:sp>
        <p:nvSpPr>
          <p:cNvPr id="9" name="Rectangle 8"/>
          <p:cNvSpPr/>
          <p:nvPr/>
        </p:nvSpPr>
        <p:spPr>
          <a:xfrm>
            <a:off x="71527" y="764127"/>
            <a:ext cx="4392488" cy="5047536"/>
          </a:xfrm>
          <a:prstGeom prst="rect">
            <a:avLst/>
          </a:prstGeom>
        </p:spPr>
        <p:txBody>
          <a:bodyPr wrap="square">
            <a:spAutoFit/>
          </a:bodyPr>
          <a:lstStyle/>
          <a:p>
            <a:pPr marL="628650" lvl="1" indent="-171450" eaLnBrk="0" hangingPunct="0">
              <a:spcBef>
                <a:spcPts val="600"/>
              </a:spcBef>
              <a:spcAft>
                <a:spcPts val="600"/>
              </a:spcAft>
              <a:buClr>
                <a:schemeClr val="accent1"/>
              </a:buClr>
              <a:buFontTx/>
              <a:buChar char="•"/>
              <a:defRPr/>
            </a:pPr>
            <a:r>
              <a:rPr lang="en-GB" sz="1200" kern="0" dirty="0"/>
              <a:t>Access to laboratory chemicals (no chemical storage in the user lab).</a:t>
            </a:r>
          </a:p>
          <a:p>
            <a:pPr marL="628650" lvl="1" indent="-171450" eaLnBrk="0" hangingPunct="0">
              <a:spcBef>
                <a:spcPts val="600"/>
              </a:spcBef>
              <a:spcAft>
                <a:spcPts val="600"/>
              </a:spcAft>
              <a:buClr>
                <a:schemeClr val="accent1"/>
              </a:buClr>
              <a:buFontTx/>
              <a:buChar char="•"/>
              <a:defRPr/>
            </a:pPr>
            <a:r>
              <a:rPr lang="en-GB" sz="1200" kern="0" dirty="0"/>
              <a:t>FPLC.</a:t>
            </a:r>
          </a:p>
          <a:p>
            <a:pPr marL="628650" lvl="1" indent="-171450" eaLnBrk="0" hangingPunct="0">
              <a:spcBef>
                <a:spcPts val="600"/>
              </a:spcBef>
              <a:spcAft>
                <a:spcPts val="600"/>
              </a:spcAft>
              <a:buClr>
                <a:schemeClr val="accent1"/>
              </a:buClr>
              <a:buFontTx/>
              <a:buChar char="•"/>
              <a:defRPr/>
            </a:pPr>
            <a:r>
              <a:rPr lang="en-GB" sz="1200" kern="0" dirty="0"/>
              <a:t>SDS-PAGE.</a:t>
            </a:r>
          </a:p>
          <a:p>
            <a:pPr marL="628650" lvl="1" indent="-171450" eaLnBrk="0" hangingPunct="0">
              <a:spcBef>
                <a:spcPts val="600"/>
              </a:spcBef>
              <a:spcAft>
                <a:spcPts val="600"/>
              </a:spcAft>
              <a:buClr>
                <a:schemeClr val="accent1"/>
              </a:buClr>
              <a:buFontTx/>
              <a:buChar char="•"/>
              <a:defRPr/>
            </a:pPr>
            <a:r>
              <a:rPr lang="en-GB" sz="1200" kern="0" dirty="0"/>
              <a:t>Circular dichroism </a:t>
            </a:r>
            <a:r>
              <a:rPr lang="en-GB" sz="1200" kern="0" dirty="0" err="1"/>
              <a:t>spectropolarimetry</a:t>
            </a:r>
            <a:r>
              <a:rPr lang="en-GB" sz="1200" kern="0" dirty="0"/>
              <a:t> (CD).</a:t>
            </a:r>
          </a:p>
          <a:p>
            <a:pPr marL="628650" lvl="1" indent="-171450" eaLnBrk="0" hangingPunct="0">
              <a:spcBef>
                <a:spcPts val="600"/>
              </a:spcBef>
              <a:spcAft>
                <a:spcPts val="600"/>
              </a:spcAft>
              <a:buClr>
                <a:schemeClr val="accent1"/>
              </a:buClr>
              <a:buFontTx/>
              <a:buChar char="•"/>
              <a:defRPr/>
            </a:pPr>
            <a:r>
              <a:rPr lang="en-GB" sz="1200" kern="0" dirty="0"/>
              <a:t>Ultra-centrifugation.</a:t>
            </a:r>
          </a:p>
          <a:p>
            <a:pPr marL="628650" lvl="1" indent="-171450" eaLnBrk="0" hangingPunct="0">
              <a:spcBef>
                <a:spcPts val="600"/>
              </a:spcBef>
              <a:spcAft>
                <a:spcPts val="600"/>
              </a:spcAft>
              <a:buClr>
                <a:schemeClr val="accent1"/>
              </a:buClr>
              <a:buFontTx/>
              <a:buChar char="•"/>
              <a:defRPr/>
            </a:pPr>
            <a:r>
              <a:rPr lang="en-GB" sz="1200" kern="0" dirty="0" err="1"/>
              <a:t>Thermofluor</a:t>
            </a:r>
            <a:r>
              <a:rPr lang="en-GB" sz="1200" kern="0" dirty="0"/>
              <a:t> stability assays.</a:t>
            </a:r>
          </a:p>
          <a:p>
            <a:pPr marL="628650" lvl="1" indent="-171450" eaLnBrk="0" hangingPunct="0">
              <a:spcBef>
                <a:spcPts val="600"/>
              </a:spcBef>
              <a:spcAft>
                <a:spcPts val="600"/>
              </a:spcAft>
              <a:buClr>
                <a:schemeClr val="accent1"/>
              </a:buClr>
              <a:buFontTx/>
              <a:buChar char="•"/>
              <a:defRPr/>
            </a:pPr>
            <a:r>
              <a:rPr lang="en-GB" sz="1200" kern="0" dirty="0"/>
              <a:t>Dynamic light scattering (also freely available in the user lab). </a:t>
            </a:r>
          </a:p>
          <a:p>
            <a:pPr marL="628650" lvl="1" indent="-171450" eaLnBrk="0" hangingPunct="0">
              <a:spcBef>
                <a:spcPts val="600"/>
              </a:spcBef>
              <a:spcAft>
                <a:spcPts val="600"/>
              </a:spcAft>
              <a:buClr>
                <a:schemeClr val="accent1"/>
              </a:buClr>
              <a:buFontTx/>
              <a:buChar char="•"/>
              <a:defRPr/>
            </a:pPr>
            <a:r>
              <a:rPr lang="en-GB" sz="1200" kern="0" dirty="0"/>
              <a:t>Sample crystallisation screening.</a:t>
            </a:r>
          </a:p>
          <a:p>
            <a:pPr marL="628650" lvl="1" indent="-171450" eaLnBrk="0" hangingPunct="0">
              <a:spcBef>
                <a:spcPts val="600"/>
              </a:spcBef>
              <a:spcAft>
                <a:spcPts val="600"/>
              </a:spcAft>
              <a:buClr>
                <a:schemeClr val="accent1"/>
              </a:buClr>
              <a:buFontTx/>
              <a:buChar char="•"/>
              <a:defRPr/>
            </a:pPr>
            <a:r>
              <a:rPr lang="en-GB" sz="1200" kern="0" dirty="0"/>
              <a:t>Dynamic light scattering (Wyatt)</a:t>
            </a:r>
          </a:p>
          <a:p>
            <a:pPr marL="628650" lvl="1" indent="-171450" eaLnBrk="0" hangingPunct="0">
              <a:spcBef>
                <a:spcPts val="600"/>
              </a:spcBef>
              <a:spcAft>
                <a:spcPts val="600"/>
              </a:spcAft>
              <a:buClr>
                <a:schemeClr val="accent1"/>
              </a:buClr>
              <a:buFontTx/>
              <a:buChar char="•"/>
              <a:defRPr/>
            </a:pPr>
            <a:r>
              <a:rPr lang="en-GB" sz="1200" kern="0" dirty="0"/>
              <a:t>VP-ITC (</a:t>
            </a:r>
            <a:r>
              <a:rPr lang="en-GB" sz="1200" kern="0" dirty="0" err="1"/>
              <a:t>Microcal</a:t>
            </a:r>
            <a:r>
              <a:rPr lang="en-GB" sz="1200" kern="0" dirty="0"/>
              <a:t> / GE Healthcare)</a:t>
            </a:r>
          </a:p>
          <a:p>
            <a:pPr marL="628650" lvl="1" indent="-171450" eaLnBrk="0" hangingPunct="0">
              <a:spcBef>
                <a:spcPts val="600"/>
              </a:spcBef>
              <a:spcAft>
                <a:spcPts val="600"/>
              </a:spcAft>
              <a:buClr>
                <a:schemeClr val="accent1"/>
              </a:buClr>
              <a:buFontTx/>
              <a:buChar char="•"/>
              <a:defRPr/>
            </a:pPr>
            <a:r>
              <a:rPr lang="en-GB" sz="1200" kern="0" dirty="0" err="1"/>
              <a:t>MicroCal</a:t>
            </a:r>
            <a:r>
              <a:rPr lang="en-GB" sz="1200" kern="0" dirty="0"/>
              <a:t> PEAQ-ITC</a:t>
            </a:r>
          </a:p>
          <a:p>
            <a:pPr marL="628650" lvl="1" indent="-171450" eaLnBrk="0" hangingPunct="0">
              <a:spcBef>
                <a:spcPts val="600"/>
              </a:spcBef>
              <a:spcAft>
                <a:spcPts val="600"/>
              </a:spcAft>
              <a:buClr>
                <a:schemeClr val="accent1"/>
              </a:buClr>
              <a:buFontTx/>
              <a:buChar char="•"/>
              <a:defRPr/>
            </a:pPr>
            <a:r>
              <a:rPr lang="en-GB" sz="1200" kern="0" dirty="0" err="1"/>
              <a:t>ThermoFluor</a:t>
            </a:r>
            <a:r>
              <a:rPr lang="en-GB" sz="1200" kern="0" dirty="0"/>
              <a:t> (</a:t>
            </a:r>
            <a:r>
              <a:rPr lang="en-GB" sz="1200" kern="0" dirty="0" err="1"/>
              <a:t>MyIQ</a:t>
            </a:r>
            <a:r>
              <a:rPr lang="en-GB" sz="1200" kern="0" dirty="0"/>
              <a:t> </a:t>
            </a:r>
            <a:r>
              <a:rPr lang="en-GB" sz="1200" kern="0" dirty="0" err="1"/>
              <a:t>BioRad</a:t>
            </a:r>
            <a:r>
              <a:rPr lang="en-GB" sz="1200" kern="0" dirty="0"/>
              <a:t>)</a:t>
            </a:r>
          </a:p>
          <a:p>
            <a:pPr marL="628650" lvl="1" indent="-171450" eaLnBrk="0" hangingPunct="0">
              <a:spcBef>
                <a:spcPts val="600"/>
              </a:spcBef>
              <a:spcAft>
                <a:spcPts val="600"/>
              </a:spcAft>
              <a:buClr>
                <a:schemeClr val="accent1"/>
              </a:buClr>
              <a:buFontTx/>
              <a:buChar char="•"/>
              <a:defRPr/>
            </a:pPr>
            <a:r>
              <a:rPr lang="en-GB" sz="1200" kern="0" dirty="0" err="1"/>
              <a:t>Chirascan</a:t>
            </a:r>
            <a:r>
              <a:rPr lang="en-GB" sz="1200" kern="0" dirty="0"/>
              <a:t> CD spectrometer (</a:t>
            </a:r>
            <a:r>
              <a:rPr lang="en-GB" sz="1200" kern="0" dirty="0" err="1"/>
              <a:t>AppliedPhotophysics</a:t>
            </a:r>
            <a:r>
              <a:rPr lang="en-GB" sz="1200" kern="0" dirty="0"/>
              <a:t>)</a:t>
            </a:r>
          </a:p>
          <a:p>
            <a:pPr marL="628650" lvl="1" indent="-171450" eaLnBrk="0" hangingPunct="0">
              <a:spcBef>
                <a:spcPts val="600"/>
              </a:spcBef>
              <a:spcAft>
                <a:spcPts val="600"/>
              </a:spcAft>
              <a:buClr>
                <a:schemeClr val="accent1"/>
              </a:buClr>
              <a:buFontTx/>
              <a:buChar char="•"/>
              <a:defRPr/>
            </a:pPr>
            <a:r>
              <a:rPr lang="en-GB" sz="1200" kern="0" dirty="0" err="1"/>
              <a:t>Nanodrop</a:t>
            </a:r>
            <a:r>
              <a:rPr lang="en-GB" sz="1200" kern="0" dirty="0"/>
              <a:t> 2000 (</a:t>
            </a:r>
            <a:r>
              <a:rPr lang="en-GB" sz="1200" kern="0" dirty="0" err="1"/>
              <a:t>ThermoScientific</a:t>
            </a:r>
            <a:r>
              <a:rPr lang="en-GB" sz="1200" kern="0" dirty="0"/>
              <a:t>)</a:t>
            </a:r>
          </a:p>
        </p:txBody>
      </p:sp>
      <p:sp>
        <p:nvSpPr>
          <p:cNvPr id="5" name="Rectangle 4"/>
          <p:cNvSpPr/>
          <p:nvPr/>
        </p:nvSpPr>
        <p:spPr>
          <a:xfrm>
            <a:off x="4283968" y="766991"/>
            <a:ext cx="4752528" cy="5386090"/>
          </a:xfrm>
          <a:prstGeom prst="rect">
            <a:avLst/>
          </a:prstGeom>
        </p:spPr>
        <p:txBody>
          <a:bodyPr wrap="square">
            <a:spAutoFit/>
          </a:bodyPr>
          <a:lstStyle/>
          <a:p>
            <a:pPr marL="628650" lvl="1" indent="-171450" eaLnBrk="0" hangingPunct="0">
              <a:spcBef>
                <a:spcPts val="600"/>
              </a:spcBef>
              <a:spcAft>
                <a:spcPts val="600"/>
              </a:spcAft>
              <a:buClr>
                <a:schemeClr val="accent1"/>
              </a:buClr>
              <a:buFontTx/>
              <a:buChar char="•"/>
              <a:defRPr/>
            </a:pPr>
            <a:r>
              <a:rPr lang="en-GB" sz="1200" kern="0" dirty="0" err="1"/>
              <a:t>Nanodrop</a:t>
            </a:r>
            <a:r>
              <a:rPr lang="en-GB" sz="1200" kern="0" dirty="0"/>
              <a:t> 2000 (</a:t>
            </a:r>
            <a:r>
              <a:rPr lang="en-GB" sz="1200" kern="0" dirty="0" err="1"/>
              <a:t>ThermoScientific</a:t>
            </a:r>
            <a:r>
              <a:rPr lang="en-GB" sz="1200" kern="0" dirty="0"/>
              <a:t>)</a:t>
            </a:r>
          </a:p>
          <a:p>
            <a:pPr marL="628650" lvl="1" indent="-171450" eaLnBrk="0" hangingPunct="0">
              <a:spcBef>
                <a:spcPts val="600"/>
              </a:spcBef>
              <a:spcAft>
                <a:spcPts val="600"/>
              </a:spcAft>
              <a:buClr>
                <a:schemeClr val="accent1"/>
              </a:buClr>
              <a:buFontTx/>
              <a:buChar char="•"/>
              <a:defRPr/>
            </a:pPr>
            <a:r>
              <a:rPr lang="en-GB" sz="1200" kern="0" dirty="0" err="1"/>
              <a:t>DynaPro</a:t>
            </a:r>
            <a:r>
              <a:rPr lang="en-GB" sz="1200" kern="0" dirty="0"/>
              <a:t> </a:t>
            </a:r>
            <a:r>
              <a:rPr lang="en-GB" sz="1200" kern="0" dirty="0" err="1"/>
              <a:t>Nanostar</a:t>
            </a:r>
            <a:r>
              <a:rPr lang="en-GB" sz="1200" kern="0" dirty="0"/>
              <a:t> (Wyatt)</a:t>
            </a:r>
          </a:p>
          <a:p>
            <a:pPr marL="628650" lvl="1" indent="-171450" eaLnBrk="0" hangingPunct="0">
              <a:spcBef>
                <a:spcPts val="600"/>
              </a:spcBef>
              <a:spcAft>
                <a:spcPts val="600"/>
              </a:spcAft>
              <a:buClr>
                <a:schemeClr val="accent1"/>
              </a:buClr>
              <a:buFontTx/>
              <a:buChar char="•"/>
              <a:defRPr/>
            </a:pPr>
            <a:r>
              <a:rPr lang="en-GB" sz="1200" kern="0" dirty="0"/>
              <a:t>SPR T200 (GE Healthcare)</a:t>
            </a:r>
          </a:p>
          <a:p>
            <a:pPr marL="628650" lvl="1" indent="-171450" eaLnBrk="0" hangingPunct="0">
              <a:spcBef>
                <a:spcPts val="600"/>
              </a:spcBef>
              <a:spcAft>
                <a:spcPts val="600"/>
              </a:spcAft>
              <a:buClr>
                <a:schemeClr val="accent1"/>
              </a:buClr>
              <a:buFontTx/>
              <a:buChar char="•"/>
              <a:defRPr/>
            </a:pPr>
            <a:r>
              <a:rPr lang="en-GB" sz="1200" kern="0" dirty="0"/>
              <a:t>Prometheus NT.48 </a:t>
            </a:r>
            <a:r>
              <a:rPr lang="en-GB" sz="1200" kern="0" dirty="0" err="1"/>
              <a:t>nanoDSF</a:t>
            </a:r>
            <a:r>
              <a:rPr lang="en-GB" sz="1200" kern="0" dirty="0"/>
              <a:t> (</a:t>
            </a:r>
            <a:r>
              <a:rPr lang="en-GB" sz="1200" kern="0" dirty="0" err="1"/>
              <a:t>Nanotemper</a:t>
            </a:r>
            <a:r>
              <a:rPr lang="en-GB" sz="1200" kern="0" dirty="0"/>
              <a:t>)</a:t>
            </a:r>
          </a:p>
          <a:p>
            <a:pPr marL="628650" lvl="1" indent="-171450" eaLnBrk="0" hangingPunct="0">
              <a:spcBef>
                <a:spcPts val="600"/>
              </a:spcBef>
              <a:spcAft>
                <a:spcPts val="600"/>
              </a:spcAft>
              <a:buClr>
                <a:schemeClr val="accent1"/>
              </a:buClr>
              <a:buFontTx/>
              <a:buChar char="•"/>
              <a:defRPr/>
            </a:pPr>
            <a:r>
              <a:rPr lang="en-GB" sz="1200" kern="0" dirty="0"/>
              <a:t>MST NT.115 and </a:t>
            </a:r>
            <a:r>
              <a:rPr lang="en-GB" sz="1200" kern="0" dirty="0" err="1"/>
              <a:t>LabelFree</a:t>
            </a:r>
            <a:r>
              <a:rPr lang="en-GB" sz="1200" kern="0" dirty="0"/>
              <a:t> (</a:t>
            </a:r>
            <a:r>
              <a:rPr lang="en-GB" sz="1200" kern="0" dirty="0" err="1"/>
              <a:t>Nanotemper</a:t>
            </a:r>
            <a:r>
              <a:rPr lang="en-GB" sz="1200" kern="0" dirty="0"/>
              <a:t>)</a:t>
            </a:r>
          </a:p>
          <a:p>
            <a:pPr marL="628650" lvl="1" indent="-171450" eaLnBrk="0" hangingPunct="0">
              <a:spcBef>
                <a:spcPts val="600"/>
              </a:spcBef>
              <a:spcAft>
                <a:spcPts val="600"/>
              </a:spcAft>
              <a:buClr>
                <a:schemeClr val="accent1"/>
              </a:buClr>
              <a:buFontTx/>
              <a:buChar char="•"/>
              <a:defRPr/>
            </a:pPr>
            <a:r>
              <a:rPr lang="en-GB" sz="1200" kern="0" dirty="0"/>
              <a:t>Octet Red96 System (Pall </a:t>
            </a:r>
            <a:r>
              <a:rPr lang="en-GB" sz="1200" kern="0" dirty="0" err="1"/>
              <a:t>ForteBio</a:t>
            </a:r>
            <a:r>
              <a:rPr lang="en-GB" sz="1200" kern="0" dirty="0"/>
              <a:t>)</a:t>
            </a:r>
          </a:p>
          <a:p>
            <a:pPr marL="628650" lvl="1" indent="-171450" eaLnBrk="0" hangingPunct="0">
              <a:spcBef>
                <a:spcPts val="600"/>
              </a:spcBef>
              <a:spcAft>
                <a:spcPts val="600"/>
              </a:spcAft>
              <a:buClr>
                <a:schemeClr val="accent1"/>
              </a:buClr>
              <a:buFontTx/>
              <a:buChar char="•"/>
              <a:defRPr/>
            </a:pPr>
            <a:r>
              <a:rPr lang="en-GB" sz="1200" kern="0" dirty="0"/>
              <a:t>MALDI-TOF (Bruker system with additional </a:t>
            </a:r>
            <a:r>
              <a:rPr lang="en-GB" sz="1200" kern="0" dirty="0" err="1"/>
              <a:t>Covalex</a:t>
            </a:r>
            <a:r>
              <a:rPr lang="en-GB" sz="1200" kern="0" dirty="0"/>
              <a:t> detector)</a:t>
            </a:r>
          </a:p>
          <a:p>
            <a:pPr marL="628650" lvl="1" indent="-171450" eaLnBrk="0" hangingPunct="0">
              <a:spcBef>
                <a:spcPts val="600"/>
              </a:spcBef>
              <a:spcAft>
                <a:spcPts val="600"/>
              </a:spcAft>
              <a:buClr>
                <a:schemeClr val="accent1"/>
              </a:buClr>
              <a:buFontTx/>
              <a:buChar char="•"/>
              <a:defRPr/>
            </a:pPr>
            <a:r>
              <a:rPr lang="en-GB" sz="1200" kern="0" dirty="0" err="1"/>
              <a:t>Biomek</a:t>
            </a:r>
            <a:r>
              <a:rPr lang="en-GB" sz="1200" kern="0" dirty="0"/>
              <a:t> 4000 Automated Workstation</a:t>
            </a:r>
          </a:p>
          <a:p>
            <a:pPr marL="628650" lvl="1" indent="-171450" eaLnBrk="0" hangingPunct="0">
              <a:spcBef>
                <a:spcPts val="600"/>
              </a:spcBef>
              <a:spcAft>
                <a:spcPts val="600"/>
              </a:spcAft>
              <a:buClr>
                <a:schemeClr val="accent1"/>
              </a:buClr>
              <a:buFontTx/>
              <a:buChar char="•"/>
              <a:defRPr/>
            </a:pPr>
            <a:r>
              <a:rPr lang="en-GB" sz="1200" kern="0" dirty="0"/>
              <a:t>Evolution 350 UV-Vis Spectrophotometer</a:t>
            </a:r>
          </a:p>
          <a:p>
            <a:pPr marL="628650" lvl="1" indent="-171450" eaLnBrk="0" hangingPunct="0">
              <a:spcBef>
                <a:spcPts val="600"/>
              </a:spcBef>
              <a:spcAft>
                <a:spcPts val="600"/>
              </a:spcAft>
              <a:buClr>
                <a:schemeClr val="accent1"/>
              </a:buClr>
              <a:buFontTx/>
              <a:buChar char="•"/>
              <a:defRPr/>
            </a:pPr>
            <a:r>
              <a:rPr lang="en-GB" sz="1200" kern="0" dirty="0"/>
              <a:t>VERTEX 70v FTIR Spectrometer</a:t>
            </a:r>
          </a:p>
          <a:p>
            <a:pPr marL="628650" lvl="1" indent="-171450" eaLnBrk="0" hangingPunct="0">
              <a:spcBef>
                <a:spcPts val="600"/>
              </a:spcBef>
              <a:spcAft>
                <a:spcPts val="600"/>
              </a:spcAft>
              <a:buClr>
                <a:schemeClr val="accent1"/>
              </a:buClr>
              <a:buFontTx/>
              <a:buChar char="•"/>
              <a:defRPr/>
            </a:pPr>
            <a:r>
              <a:rPr lang="en-GB" sz="1200" kern="0" dirty="0"/>
              <a:t>TECAN Spark 20M multimode plate reader</a:t>
            </a:r>
          </a:p>
          <a:p>
            <a:pPr marL="628650" lvl="1" indent="-171450" eaLnBrk="0" hangingPunct="0">
              <a:spcBef>
                <a:spcPts val="600"/>
              </a:spcBef>
              <a:spcAft>
                <a:spcPts val="600"/>
              </a:spcAft>
              <a:buClr>
                <a:schemeClr val="accent1"/>
              </a:buClr>
              <a:buFontTx/>
              <a:buChar char="•"/>
              <a:defRPr/>
            </a:pPr>
            <a:r>
              <a:rPr lang="en-GB" sz="1200" kern="0" dirty="0"/>
              <a:t>SX20 Stopped-Flow Spectrometer</a:t>
            </a:r>
            <a:endParaRPr lang="en-DE" sz="1200" kern="0" dirty="0"/>
          </a:p>
          <a:p>
            <a:pPr marL="628650" lvl="1" indent="-171450" eaLnBrk="0" hangingPunct="0">
              <a:spcBef>
                <a:spcPts val="600"/>
              </a:spcBef>
              <a:spcAft>
                <a:spcPts val="600"/>
              </a:spcAft>
              <a:buClr>
                <a:schemeClr val="accent1"/>
              </a:buClr>
              <a:buFontTx/>
              <a:buChar char="•"/>
              <a:defRPr/>
            </a:pPr>
            <a:r>
              <a:rPr lang="en-DE" sz="1200" kern="0" dirty="0"/>
              <a:t>SURFER N1 transporter</a:t>
            </a:r>
          </a:p>
          <a:p>
            <a:pPr lvl="1" eaLnBrk="0" hangingPunct="0">
              <a:spcBef>
                <a:spcPts val="600"/>
              </a:spcBef>
              <a:spcAft>
                <a:spcPts val="600"/>
              </a:spcAft>
              <a:buClr>
                <a:schemeClr val="accent1"/>
              </a:buClr>
              <a:defRPr/>
            </a:pPr>
            <a:endParaRPr lang="en-GB" sz="1200" kern="0" dirty="0"/>
          </a:p>
          <a:p>
            <a:pPr lvl="1" eaLnBrk="0" hangingPunct="0">
              <a:spcBef>
                <a:spcPts val="600"/>
              </a:spcBef>
              <a:spcAft>
                <a:spcPts val="600"/>
              </a:spcAft>
              <a:buClr>
                <a:schemeClr val="accent1"/>
              </a:buClr>
              <a:defRPr/>
            </a:pPr>
            <a:r>
              <a:rPr lang="en-GB" sz="1200" kern="0" dirty="0"/>
              <a:t>To reserve the SPC facility, send an email to </a:t>
            </a:r>
            <a:r>
              <a:rPr lang="en-GB" sz="1200" kern="0" dirty="0">
                <a:hlinkClick r:id="rId3"/>
              </a:rPr>
              <a:t>spc@embl-hamburg.de</a:t>
            </a:r>
            <a:r>
              <a:rPr lang="en-GB" sz="1200" kern="0" dirty="0"/>
              <a:t>. </a:t>
            </a:r>
          </a:p>
        </p:txBody>
      </p:sp>
    </p:spTree>
    <p:extLst>
      <p:ext uri="{BB962C8B-B14F-4D97-AF65-F5344CB8AC3E}">
        <p14:creationId xmlns:p14="http://schemas.microsoft.com/office/powerpoint/2010/main" val="44315546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431" y="247349"/>
            <a:ext cx="8153400" cy="762000"/>
          </a:xfrm>
        </p:spPr>
        <p:txBody>
          <a:bodyPr/>
          <a:lstStyle/>
          <a:p>
            <a:r>
              <a:rPr lang="de-DE" dirty="0"/>
              <a:t>Basic safety requirements</a:t>
            </a:r>
          </a:p>
        </p:txBody>
      </p:sp>
      <p:sp>
        <p:nvSpPr>
          <p:cNvPr id="7" name="Slide Number Placeholder 6"/>
          <p:cNvSpPr>
            <a:spLocks noGrp="1"/>
          </p:cNvSpPr>
          <p:nvPr>
            <p:ph type="sldNum" sz="quarter" idx="11"/>
          </p:nvPr>
        </p:nvSpPr>
        <p:spPr>
          <a:xfrm>
            <a:off x="152400" y="6375400"/>
            <a:ext cx="515040" cy="228600"/>
          </a:xfrm>
        </p:spPr>
        <p:txBody>
          <a:bodyPr/>
          <a:lstStyle/>
          <a:p>
            <a:pPr>
              <a:defRPr/>
            </a:pPr>
            <a:fld id="{8F4B73BA-CC5C-4ECD-AC0D-4CADBD4C62D4}" type="slidenum">
              <a:rPr lang="de-DE" sz="1200" smtClean="0"/>
              <a:pPr>
                <a:defRPr/>
              </a:pPr>
              <a:t>7</a:t>
            </a:fld>
            <a:r>
              <a:rPr lang="de-DE" sz="1200" dirty="0"/>
              <a:t> / 24</a:t>
            </a:r>
            <a:endParaRPr lang="de-DE" sz="1050" dirty="0"/>
          </a:p>
        </p:txBody>
      </p:sp>
      <p:cxnSp>
        <p:nvCxnSpPr>
          <p:cNvPr id="68" name="Straight Connector 67"/>
          <p:cNvCxnSpPr/>
          <p:nvPr/>
        </p:nvCxnSpPr>
        <p:spPr bwMode="auto">
          <a:xfrm flipV="1">
            <a:off x="7985716" y="5259164"/>
            <a:ext cx="963309" cy="1"/>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104" name="Rectangle 26"/>
          <p:cNvSpPr>
            <a:spLocks noChangeArrowheads="1"/>
          </p:cNvSpPr>
          <p:nvPr/>
        </p:nvSpPr>
        <p:spPr bwMode="auto">
          <a:xfrm>
            <a:off x="4606634" y="2712930"/>
            <a:ext cx="2014537" cy="833437"/>
          </a:xfrm>
          <a:prstGeom prst="rect">
            <a:avLst/>
          </a:prstGeom>
          <a:solidFill>
            <a:srgbClr val="7030A0">
              <a:alpha val="50195"/>
            </a:srgb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105" name="Rectangle 29"/>
          <p:cNvSpPr>
            <a:spLocks noChangeArrowheads="1"/>
          </p:cNvSpPr>
          <p:nvPr/>
        </p:nvSpPr>
        <p:spPr bwMode="auto">
          <a:xfrm>
            <a:off x="7356792" y="2724683"/>
            <a:ext cx="485775" cy="347662"/>
          </a:xfrm>
          <a:prstGeom prst="rect">
            <a:avLst/>
          </a:prstGeom>
          <a:solidFill>
            <a:schemeClr val="accent2">
              <a:alpha val="50195"/>
            </a:schemeClr>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sp>
        <p:nvSpPr>
          <p:cNvPr id="116" name="Rectangle 115"/>
          <p:cNvSpPr/>
          <p:nvPr/>
        </p:nvSpPr>
        <p:spPr>
          <a:xfrm>
            <a:off x="293158" y="922066"/>
            <a:ext cx="8496944" cy="4985980"/>
          </a:xfrm>
          <a:prstGeom prst="rect">
            <a:avLst/>
          </a:prstGeom>
        </p:spPr>
        <p:txBody>
          <a:bodyPr wrap="square">
            <a:spAutoFit/>
          </a:bodyPr>
          <a:lstStyle/>
          <a:p>
            <a:pPr marL="171450" indent="-171450">
              <a:spcBef>
                <a:spcPts val="0"/>
              </a:spcBef>
              <a:spcAft>
                <a:spcPts val="0"/>
              </a:spcAft>
              <a:buClr>
                <a:schemeClr val="accent1"/>
              </a:buClr>
              <a:buFontTx/>
              <a:buChar char="•"/>
              <a:defRPr/>
            </a:pPr>
            <a:r>
              <a:rPr lang="en-GB" sz="1600" dirty="0">
                <a:latin typeface="+mn-lt"/>
                <a:ea typeface="+mn-ea"/>
                <a:cs typeface="+mn-cs"/>
              </a:rPr>
              <a:t>Familiarise yourself with the location of the closest </a:t>
            </a:r>
            <a:r>
              <a:rPr lang="en-GB" sz="1600" dirty="0">
                <a:solidFill>
                  <a:srgbClr val="0000CC"/>
                </a:solidFill>
                <a:latin typeface="+mn-lt"/>
                <a:ea typeface="+mn-ea"/>
                <a:cs typeface="+mn-cs"/>
              </a:rPr>
              <a:t>first aid kit, fire extinguisher, safety shower, emergency eye wash, escape routes and the emergency exits.</a:t>
            </a:r>
          </a:p>
          <a:p>
            <a:pPr marL="171450" indent="-171450">
              <a:spcBef>
                <a:spcPts val="0"/>
              </a:spcBef>
              <a:spcAft>
                <a:spcPts val="0"/>
              </a:spcAft>
              <a:buClr>
                <a:schemeClr val="accent1"/>
              </a:buClr>
              <a:buFontTx/>
              <a:buChar char="•"/>
              <a:defRPr/>
            </a:pPr>
            <a:endParaRPr lang="en-GB" sz="700" dirty="0">
              <a:solidFill>
                <a:srgbClr val="0000CC"/>
              </a:solidFill>
              <a:latin typeface="+mn-lt"/>
              <a:ea typeface="+mn-ea"/>
              <a:cs typeface="+mn-cs"/>
            </a:endParaRPr>
          </a:p>
          <a:p>
            <a:pPr>
              <a:spcBef>
                <a:spcPts val="0"/>
              </a:spcBef>
              <a:spcAft>
                <a:spcPts val="0"/>
              </a:spcAft>
              <a:buClr>
                <a:schemeClr val="accent1"/>
              </a:buClr>
              <a:defRPr/>
            </a:pPr>
            <a:r>
              <a:rPr lang="en-GB" sz="1600" dirty="0">
                <a:latin typeface="+mn-lt"/>
                <a:ea typeface="+mn-ea"/>
                <a:cs typeface="+mn-cs"/>
              </a:rPr>
              <a:t>   </a:t>
            </a:r>
            <a:r>
              <a:rPr lang="en-GB" sz="1600" u="sng" dirty="0">
                <a:latin typeface="+mn-lt"/>
                <a:ea typeface="+mn-ea"/>
                <a:cs typeface="+mn-cs"/>
              </a:rPr>
              <a:t>SPC Facility (building 48e) and User Lab (building 47c)</a:t>
            </a:r>
          </a:p>
          <a:p>
            <a:pPr>
              <a:spcBef>
                <a:spcPts val="0"/>
              </a:spcBef>
              <a:spcAft>
                <a:spcPts val="0"/>
              </a:spcAft>
              <a:buClr>
                <a:schemeClr val="accent1"/>
              </a:buClr>
              <a:defRPr/>
            </a:pPr>
            <a:endParaRPr lang="en-GB" sz="1600" dirty="0">
              <a:solidFill>
                <a:srgbClr val="0000CC"/>
              </a:solidFill>
              <a:latin typeface="+mn-lt"/>
              <a:ea typeface="+mn-ea"/>
              <a:cs typeface="+mn-cs"/>
            </a:endParaRPr>
          </a:p>
          <a:p>
            <a:pPr>
              <a:spcBef>
                <a:spcPts val="0"/>
              </a:spcBef>
              <a:spcAft>
                <a:spcPts val="0"/>
              </a:spcAft>
              <a:buClr>
                <a:schemeClr val="accent1"/>
              </a:buClr>
              <a:defRPr/>
            </a:pPr>
            <a:endParaRPr lang="en-GB" sz="1600" dirty="0">
              <a:solidFill>
                <a:srgbClr val="0000CC"/>
              </a:solidFill>
              <a:latin typeface="+mn-lt"/>
              <a:ea typeface="+mn-ea"/>
              <a:cs typeface="+mn-cs"/>
            </a:endParaRPr>
          </a:p>
          <a:p>
            <a:pPr>
              <a:spcBef>
                <a:spcPts val="0"/>
              </a:spcBef>
              <a:spcAft>
                <a:spcPts val="0"/>
              </a:spcAft>
              <a:buClr>
                <a:schemeClr val="accent1"/>
              </a:buClr>
              <a:defRPr/>
            </a:pPr>
            <a:endParaRPr lang="en-GB" sz="1600" dirty="0">
              <a:solidFill>
                <a:srgbClr val="0000CC"/>
              </a:solidFill>
              <a:latin typeface="+mn-lt"/>
              <a:ea typeface="+mn-ea"/>
              <a:cs typeface="+mn-cs"/>
            </a:endParaRPr>
          </a:p>
          <a:p>
            <a:pPr marL="171450" indent="-171450">
              <a:spcBef>
                <a:spcPts val="0"/>
              </a:spcBef>
              <a:spcAft>
                <a:spcPts val="0"/>
              </a:spcAft>
              <a:buClr>
                <a:schemeClr val="accent1"/>
              </a:buClr>
              <a:buFontTx/>
              <a:buChar char="•"/>
              <a:defRPr/>
            </a:pPr>
            <a:endParaRPr lang="en-GB" sz="1900" dirty="0">
              <a:solidFill>
                <a:srgbClr val="0000CC"/>
              </a:solidFill>
              <a:latin typeface="+mn-lt"/>
              <a:ea typeface="+mn-ea"/>
              <a:cs typeface="+mn-cs"/>
            </a:endParaRPr>
          </a:p>
          <a:p>
            <a:pPr marL="171450" indent="-171450">
              <a:spcBef>
                <a:spcPts val="0"/>
              </a:spcBef>
              <a:spcAft>
                <a:spcPts val="0"/>
              </a:spcAft>
              <a:buClr>
                <a:schemeClr val="accent1"/>
              </a:buClr>
              <a:buFontTx/>
              <a:buChar char="•"/>
              <a:defRPr/>
            </a:pPr>
            <a:endParaRPr lang="en-GB" sz="1900" dirty="0">
              <a:solidFill>
                <a:srgbClr val="0000CC"/>
              </a:solidFill>
              <a:latin typeface="+mn-lt"/>
              <a:ea typeface="+mn-ea"/>
              <a:cs typeface="+mn-cs"/>
            </a:endParaRPr>
          </a:p>
          <a:p>
            <a:pPr marL="171450" indent="-171450">
              <a:spcBef>
                <a:spcPts val="0"/>
              </a:spcBef>
              <a:spcAft>
                <a:spcPts val="0"/>
              </a:spcAft>
              <a:buClr>
                <a:schemeClr val="accent1"/>
              </a:buClr>
              <a:buFontTx/>
              <a:buChar char="•"/>
              <a:defRPr/>
            </a:pPr>
            <a:endParaRPr lang="en-GB" sz="1900" dirty="0">
              <a:solidFill>
                <a:srgbClr val="0000CC"/>
              </a:solidFill>
              <a:latin typeface="+mn-lt"/>
              <a:ea typeface="+mn-ea"/>
              <a:cs typeface="+mn-cs"/>
            </a:endParaRPr>
          </a:p>
          <a:p>
            <a:pPr marL="171450" indent="-171450">
              <a:spcBef>
                <a:spcPts val="0"/>
              </a:spcBef>
              <a:spcAft>
                <a:spcPts val="0"/>
              </a:spcAft>
              <a:buClr>
                <a:schemeClr val="accent1"/>
              </a:buClr>
              <a:buFontTx/>
              <a:buChar char="•"/>
              <a:defRPr/>
            </a:pPr>
            <a:endParaRPr lang="en-GB" sz="1900" dirty="0">
              <a:solidFill>
                <a:srgbClr val="0000CC"/>
              </a:solidFill>
              <a:latin typeface="+mn-lt"/>
              <a:ea typeface="+mn-ea"/>
              <a:cs typeface="+mn-cs"/>
            </a:endParaRPr>
          </a:p>
          <a:p>
            <a:pPr marL="171450" indent="-171450">
              <a:spcBef>
                <a:spcPts val="0"/>
              </a:spcBef>
              <a:spcAft>
                <a:spcPts val="0"/>
              </a:spcAft>
              <a:buClr>
                <a:schemeClr val="accent1"/>
              </a:buClr>
              <a:buFontTx/>
              <a:buChar char="•"/>
              <a:defRPr/>
            </a:pPr>
            <a:endParaRPr lang="en-GB" sz="1900" dirty="0">
              <a:solidFill>
                <a:srgbClr val="0000CC"/>
              </a:solidFill>
              <a:latin typeface="+mn-lt"/>
              <a:ea typeface="+mn-ea"/>
              <a:cs typeface="+mn-cs"/>
            </a:endParaRPr>
          </a:p>
          <a:p>
            <a:pPr marL="171450" indent="-171450">
              <a:spcBef>
                <a:spcPts val="0"/>
              </a:spcBef>
              <a:spcAft>
                <a:spcPts val="0"/>
              </a:spcAft>
              <a:buClr>
                <a:schemeClr val="accent1"/>
              </a:buClr>
              <a:buFontTx/>
              <a:buChar char="•"/>
              <a:defRPr/>
            </a:pPr>
            <a:endParaRPr lang="en-GB" sz="1900" dirty="0">
              <a:solidFill>
                <a:srgbClr val="0000CC"/>
              </a:solidFill>
              <a:latin typeface="+mn-lt"/>
              <a:ea typeface="+mn-ea"/>
              <a:cs typeface="+mn-cs"/>
            </a:endParaRPr>
          </a:p>
          <a:p>
            <a:pPr marL="171450" indent="-171450">
              <a:spcBef>
                <a:spcPts val="0"/>
              </a:spcBef>
              <a:spcAft>
                <a:spcPts val="0"/>
              </a:spcAft>
              <a:buClr>
                <a:schemeClr val="accent1"/>
              </a:buClr>
              <a:buFontTx/>
              <a:buChar char="•"/>
              <a:defRPr/>
            </a:pPr>
            <a:endParaRPr lang="en-GB" sz="1900" dirty="0">
              <a:solidFill>
                <a:srgbClr val="0000CC"/>
              </a:solidFill>
              <a:latin typeface="+mn-lt"/>
              <a:ea typeface="+mn-ea"/>
              <a:cs typeface="+mn-cs"/>
            </a:endParaRPr>
          </a:p>
          <a:p>
            <a:pPr marL="171450" indent="-171450">
              <a:spcBef>
                <a:spcPts val="0"/>
              </a:spcBef>
              <a:spcAft>
                <a:spcPts val="0"/>
              </a:spcAft>
              <a:buClr>
                <a:schemeClr val="accent1"/>
              </a:buClr>
              <a:buFontTx/>
              <a:buChar char="•"/>
              <a:defRPr/>
            </a:pPr>
            <a:endParaRPr lang="en-GB" sz="1900" dirty="0">
              <a:solidFill>
                <a:srgbClr val="0000CC"/>
              </a:solidFill>
              <a:latin typeface="+mn-lt"/>
              <a:ea typeface="+mn-ea"/>
              <a:cs typeface="+mn-cs"/>
            </a:endParaRPr>
          </a:p>
          <a:p>
            <a:pPr marL="171450" indent="-171450">
              <a:spcBef>
                <a:spcPts val="0"/>
              </a:spcBef>
              <a:spcAft>
                <a:spcPts val="0"/>
              </a:spcAft>
              <a:buClr>
                <a:schemeClr val="accent1"/>
              </a:buClr>
              <a:buFontTx/>
              <a:buChar char="•"/>
              <a:defRPr/>
            </a:pPr>
            <a:endParaRPr lang="en-GB" sz="1900" dirty="0">
              <a:solidFill>
                <a:srgbClr val="0000CC"/>
              </a:solidFill>
              <a:latin typeface="+mn-lt"/>
              <a:ea typeface="+mn-ea"/>
              <a:cs typeface="+mn-cs"/>
            </a:endParaRPr>
          </a:p>
          <a:p>
            <a:pPr marL="171450" indent="-171450">
              <a:spcBef>
                <a:spcPts val="0"/>
              </a:spcBef>
              <a:spcAft>
                <a:spcPts val="0"/>
              </a:spcAft>
              <a:buClr>
                <a:schemeClr val="accent1"/>
              </a:buClr>
              <a:buFontTx/>
              <a:buChar char="•"/>
              <a:defRPr/>
            </a:pPr>
            <a:endParaRPr lang="en-GB" sz="1900" dirty="0">
              <a:solidFill>
                <a:srgbClr val="0000CC"/>
              </a:solidFill>
              <a:latin typeface="+mn-lt"/>
              <a:ea typeface="+mn-ea"/>
              <a:cs typeface="+mn-cs"/>
            </a:endParaRPr>
          </a:p>
          <a:p>
            <a:pPr>
              <a:spcBef>
                <a:spcPts val="0"/>
              </a:spcBef>
              <a:spcAft>
                <a:spcPts val="0"/>
              </a:spcAft>
              <a:buClr>
                <a:schemeClr val="accent1"/>
              </a:buClr>
              <a:defRPr/>
            </a:pPr>
            <a:endParaRPr lang="en-GB" sz="1600" dirty="0">
              <a:solidFill>
                <a:srgbClr val="0000CC"/>
              </a:solidFill>
              <a:latin typeface="+mn-lt"/>
              <a:ea typeface="+mn-ea"/>
              <a:cs typeface="+mn-cs"/>
            </a:endParaRPr>
          </a:p>
        </p:txBody>
      </p:sp>
      <p:grpSp>
        <p:nvGrpSpPr>
          <p:cNvPr id="63" name="Group 62"/>
          <p:cNvGrpSpPr/>
          <p:nvPr/>
        </p:nvGrpSpPr>
        <p:grpSpPr>
          <a:xfrm>
            <a:off x="152400" y="922066"/>
            <a:ext cx="8910117" cy="4645020"/>
            <a:chOff x="57386" y="1364396"/>
            <a:chExt cx="8910117" cy="4645020"/>
          </a:xfrm>
        </p:grpSpPr>
        <p:grpSp>
          <p:nvGrpSpPr>
            <p:cNvPr id="8" name="Group 7"/>
            <p:cNvGrpSpPr/>
            <p:nvPr/>
          </p:nvGrpSpPr>
          <p:grpSpPr>
            <a:xfrm>
              <a:off x="558271" y="1364396"/>
              <a:ext cx="7417646" cy="4346374"/>
              <a:chOff x="767504" y="1136851"/>
              <a:chExt cx="7417646" cy="4346374"/>
            </a:xfrm>
          </p:grpSpPr>
          <p:pic>
            <p:nvPicPr>
              <p:cNvPr id="10" name="Picture 5" descr="48E_flooplan_EG"/>
              <p:cNvPicPr>
                <a:picLocks noChangeAspect="1" noChangeArrowheads="1"/>
              </p:cNvPicPr>
              <p:nvPr/>
            </p:nvPicPr>
            <p:blipFill>
              <a:blip r:embed="rId3">
                <a:extLst>
                  <a:ext uri="{28A0092B-C50C-407E-A947-70E740481C1C}">
                    <a14:useLocalDpi xmlns:a14="http://schemas.microsoft.com/office/drawing/2010/main" val="0"/>
                  </a:ext>
                </a:extLst>
              </a:blip>
              <a:srcRect l="5556" t="45134" r="28703" b="15285"/>
              <a:stretch>
                <a:fillRect/>
              </a:stretch>
            </p:blipFill>
            <p:spPr bwMode="auto">
              <a:xfrm>
                <a:off x="787400" y="2357438"/>
                <a:ext cx="7397750" cy="312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Text Box 9"/>
              <p:cNvSpPr txBox="1">
                <a:spLocks noChangeArrowheads="1"/>
              </p:cNvSpPr>
              <p:nvPr/>
            </p:nvSpPr>
            <p:spPr bwMode="auto">
              <a:xfrm>
                <a:off x="767504" y="1136851"/>
                <a:ext cx="111601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r" eaLnBrk="1" hangingPunct="1">
                  <a:spcBef>
                    <a:spcPct val="0"/>
                  </a:spcBef>
                  <a:buClrTx/>
                  <a:buFontTx/>
                  <a:buNone/>
                </a:pPr>
                <a:endParaRPr lang="en-US" altLang="en-US" sz="1200" dirty="0">
                  <a:cs typeface="Arial" panose="020B0604020202020204" pitchFamily="34" charset="0"/>
                </a:endParaRPr>
              </a:p>
            </p:txBody>
          </p:sp>
        </p:grpSp>
        <p:cxnSp>
          <p:nvCxnSpPr>
            <p:cNvPr id="70" name="Straight Connector 69"/>
            <p:cNvCxnSpPr/>
            <p:nvPr/>
          </p:nvCxnSpPr>
          <p:spPr bwMode="auto">
            <a:xfrm flipH="1" flipV="1">
              <a:off x="8849956" y="4745837"/>
              <a:ext cx="3943" cy="964933"/>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a:off x="8219561" y="4735087"/>
              <a:ext cx="630395" cy="549"/>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106" name="Down Arrow 50"/>
            <p:cNvSpPr>
              <a:spLocks noChangeArrowheads="1"/>
            </p:cNvSpPr>
            <p:nvPr/>
          </p:nvSpPr>
          <p:spPr bwMode="auto">
            <a:xfrm flipH="1">
              <a:off x="4180474" y="2710167"/>
              <a:ext cx="207962" cy="555625"/>
            </a:xfrm>
            <a:prstGeom prst="downArrow">
              <a:avLst>
                <a:gd name="adj1" fmla="val 50000"/>
                <a:gd name="adj2" fmla="val 50083"/>
              </a:avLst>
            </a:prstGeom>
            <a:solidFill>
              <a:srgbClr val="C00000"/>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pic>
          <p:nvPicPr>
            <p:cNvPr id="7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6" y="3661263"/>
              <a:ext cx="471544" cy="471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025" y="4452808"/>
              <a:ext cx="318765" cy="318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 name="Picture 6"/>
            <p:cNvPicPr>
              <a:picLocks noChangeAspect="1" noChangeArrowheads="1"/>
            </p:cNvPicPr>
            <p:nvPr/>
          </p:nvPicPr>
          <p:blipFill>
            <a:blip r:embed="rId6"/>
            <a:srcRect/>
            <a:stretch>
              <a:fillRect/>
            </a:stretch>
          </p:blipFill>
          <p:spPr bwMode="auto">
            <a:xfrm>
              <a:off x="1096586" y="4448844"/>
              <a:ext cx="283317" cy="315392"/>
            </a:xfrm>
            <a:prstGeom prst="rect">
              <a:avLst/>
            </a:prstGeom>
            <a:noFill/>
            <a:ln w="9525">
              <a:noFill/>
              <a:miter lim="800000"/>
              <a:headEnd/>
              <a:tailEnd/>
            </a:ln>
          </p:spPr>
        </p:pic>
        <p:pic>
          <p:nvPicPr>
            <p:cNvPr id="8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7446" y="4823113"/>
              <a:ext cx="450329" cy="45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8499" y="4826398"/>
              <a:ext cx="452437"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4809" y="4432038"/>
              <a:ext cx="452437"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1309" y="4462984"/>
              <a:ext cx="450329" cy="45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74284" y="4453808"/>
              <a:ext cx="452437"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2624" y="4750313"/>
              <a:ext cx="452437"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649" y="4751368"/>
              <a:ext cx="450329" cy="45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4900" y="4100450"/>
              <a:ext cx="318765" cy="318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 name="Picture 6"/>
            <p:cNvPicPr>
              <a:picLocks noChangeAspect="1" noChangeArrowheads="1"/>
            </p:cNvPicPr>
            <p:nvPr/>
          </p:nvPicPr>
          <p:blipFill>
            <a:blip r:embed="rId6"/>
            <a:srcRect/>
            <a:stretch>
              <a:fillRect/>
            </a:stretch>
          </p:blipFill>
          <p:spPr bwMode="auto">
            <a:xfrm>
              <a:off x="6382452" y="4291148"/>
              <a:ext cx="283317" cy="315392"/>
            </a:xfrm>
            <a:prstGeom prst="rect">
              <a:avLst/>
            </a:prstGeom>
            <a:noFill/>
            <a:ln w="9525">
              <a:noFill/>
              <a:miter lim="800000"/>
              <a:headEnd/>
              <a:tailEnd/>
            </a:ln>
          </p:spPr>
        </p:pic>
        <p:pic>
          <p:nvPicPr>
            <p:cNvPr id="10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4111" y="4671136"/>
              <a:ext cx="318765" cy="318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398" y="3364321"/>
              <a:ext cx="318765" cy="318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 name="Down Arrow 50"/>
            <p:cNvSpPr>
              <a:spLocks noChangeArrowheads="1"/>
            </p:cNvSpPr>
            <p:nvPr/>
          </p:nvSpPr>
          <p:spPr bwMode="auto">
            <a:xfrm rot="5400000" flipH="1">
              <a:off x="3166170" y="3826706"/>
              <a:ext cx="207962" cy="555625"/>
            </a:xfrm>
            <a:prstGeom prst="downArrow">
              <a:avLst>
                <a:gd name="adj1" fmla="val 50000"/>
                <a:gd name="adj2" fmla="val 50083"/>
              </a:avLst>
            </a:prstGeom>
            <a:solidFill>
              <a:srgbClr val="C00000"/>
            </a:solidFill>
            <a:ln>
              <a:noFill/>
            </a:ln>
            <a:extLst>
              <a:ext uri="{91240B29-F687-4f45-9708-019B960494DF}">
                <a14:hiddenLine xmlns="" xmlns:a14="http://schemas.microsoft.com/office/drawing/2010/main" w="19050">
                  <a:solidFill>
                    <a:srgbClr val="000000"/>
                  </a:solidFill>
                  <a:round/>
                  <a:headEnd/>
                  <a:tailEnd/>
                </a14:hiddenLine>
              </a:ext>
            </a:extLst>
          </p:spPr>
          <p:txBody>
            <a:bodyPr wrap="none" anchor="ct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lgn="ctr" eaLnBrk="1" hangingPunct="1">
                <a:spcBef>
                  <a:spcPct val="0"/>
                </a:spcBef>
                <a:buClrTx/>
                <a:buFontTx/>
                <a:buNone/>
              </a:pPr>
              <a:endParaRPr lang="en-US" altLang="en-US" sz="3200"/>
            </a:p>
          </p:txBody>
        </p:sp>
        <p:grpSp>
          <p:nvGrpSpPr>
            <p:cNvPr id="117" name="Group 116"/>
            <p:cNvGrpSpPr/>
            <p:nvPr/>
          </p:nvGrpSpPr>
          <p:grpSpPr>
            <a:xfrm>
              <a:off x="1656660" y="5428306"/>
              <a:ext cx="1026151" cy="487418"/>
              <a:chOff x="1540352" y="5310369"/>
              <a:chExt cx="1026151" cy="487418"/>
            </a:xfrm>
          </p:grpSpPr>
          <p:sp>
            <p:nvSpPr>
              <p:cNvPr id="118" name="Down Arrow 62"/>
              <p:cNvSpPr>
                <a:spLocks noChangeArrowheads="1"/>
              </p:cNvSpPr>
              <p:nvPr/>
            </p:nvSpPr>
            <p:spPr bwMode="auto">
              <a:xfrm>
                <a:off x="1987574" y="5310369"/>
                <a:ext cx="131706" cy="272689"/>
              </a:xfrm>
              <a:prstGeom prst="downArrow">
                <a:avLst>
                  <a:gd name="adj1" fmla="val 50000"/>
                  <a:gd name="adj2" fmla="val 50000"/>
                </a:avLst>
              </a:prstGeom>
              <a:solidFill>
                <a:srgbClr val="F00415"/>
              </a:solidFill>
              <a:ln w="19050">
                <a:noFill/>
                <a:round/>
                <a:headEnd/>
                <a:tailEnd/>
              </a:ln>
            </p:spPr>
            <p:txBody>
              <a:bodyPr wrap="none" anchor="ctr"/>
              <a:lstStyle/>
              <a:p>
                <a:pPr algn="ctr"/>
                <a:endParaRPr lang="en-US" b="1">
                  <a:solidFill>
                    <a:srgbClr val="FF0000"/>
                  </a:solidFill>
                </a:endParaRPr>
              </a:p>
            </p:txBody>
          </p:sp>
          <p:sp>
            <p:nvSpPr>
              <p:cNvPr id="119" name="Text Box 13"/>
              <p:cNvSpPr txBox="1">
                <a:spLocks noChangeArrowheads="1"/>
              </p:cNvSpPr>
              <p:nvPr/>
            </p:nvSpPr>
            <p:spPr bwMode="auto">
              <a:xfrm>
                <a:off x="1540352" y="5595517"/>
                <a:ext cx="1026151" cy="202270"/>
              </a:xfrm>
              <a:prstGeom prst="rect">
                <a:avLst/>
              </a:prstGeom>
              <a:noFill/>
              <a:ln w="9525">
                <a:noFill/>
                <a:miter lim="800000"/>
                <a:headEnd/>
                <a:tailEnd/>
              </a:ln>
            </p:spPr>
            <p:txBody>
              <a:bodyPr>
                <a:spAutoFit/>
              </a:bodyPr>
              <a:lstStyle/>
              <a:p>
                <a:pPr algn="ctr"/>
                <a:r>
                  <a:rPr lang="en-GB" sz="800" b="1" dirty="0">
                    <a:solidFill>
                      <a:srgbClr val="FF0000"/>
                    </a:solidFill>
                  </a:rPr>
                  <a:t>window</a:t>
                </a:r>
                <a:endParaRPr lang="en-US" sz="800" b="1" dirty="0">
                  <a:solidFill>
                    <a:srgbClr val="FF0000"/>
                  </a:solidFill>
                  <a:cs typeface="Arial" charset="0"/>
                </a:endParaRPr>
              </a:p>
            </p:txBody>
          </p:sp>
        </p:grpSp>
        <p:grpSp>
          <p:nvGrpSpPr>
            <p:cNvPr id="120" name="Group 119"/>
            <p:cNvGrpSpPr/>
            <p:nvPr/>
          </p:nvGrpSpPr>
          <p:grpSpPr>
            <a:xfrm>
              <a:off x="3760431" y="5479174"/>
              <a:ext cx="1026151" cy="487418"/>
              <a:chOff x="1540352" y="5310369"/>
              <a:chExt cx="1026151" cy="487418"/>
            </a:xfrm>
          </p:grpSpPr>
          <p:sp>
            <p:nvSpPr>
              <p:cNvPr id="121" name="Down Arrow 62"/>
              <p:cNvSpPr>
                <a:spLocks noChangeArrowheads="1"/>
              </p:cNvSpPr>
              <p:nvPr/>
            </p:nvSpPr>
            <p:spPr bwMode="auto">
              <a:xfrm>
                <a:off x="1987574" y="5310369"/>
                <a:ext cx="131706" cy="272689"/>
              </a:xfrm>
              <a:prstGeom prst="downArrow">
                <a:avLst>
                  <a:gd name="adj1" fmla="val 50000"/>
                  <a:gd name="adj2" fmla="val 50000"/>
                </a:avLst>
              </a:prstGeom>
              <a:solidFill>
                <a:srgbClr val="F00415"/>
              </a:solidFill>
              <a:ln w="19050">
                <a:noFill/>
                <a:round/>
                <a:headEnd/>
                <a:tailEnd/>
              </a:ln>
            </p:spPr>
            <p:txBody>
              <a:bodyPr wrap="none" anchor="ctr"/>
              <a:lstStyle/>
              <a:p>
                <a:pPr algn="ctr"/>
                <a:endParaRPr lang="en-US" b="1">
                  <a:solidFill>
                    <a:srgbClr val="FF0000"/>
                  </a:solidFill>
                </a:endParaRPr>
              </a:p>
            </p:txBody>
          </p:sp>
          <p:sp>
            <p:nvSpPr>
              <p:cNvPr id="122" name="Text Box 13"/>
              <p:cNvSpPr txBox="1">
                <a:spLocks noChangeArrowheads="1"/>
              </p:cNvSpPr>
              <p:nvPr/>
            </p:nvSpPr>
            <p:spPr bwMode="auto">
              <a:xfrm>
                <a:off x="1540352" y="5595517"/>
                <a:ext cx="1026151" cy="202270"/>
              </a:xfrm>
              <a:prstGeom prst="rect">
                <a:avLst/>
              </a:prstGeom>
              <a:noFill/>
              <a:ln w="9525">
                <a:noFill/>
                <a:miter lim="800000"/>
                <a:headEnd/>
                <a:tailEnd/>
              </a:ln>
            </p:spPr>
            <p:txBody>
              <a:bodyPr>
                <a:spAutoFit/>
              </a:bodyPr>
              <a:lstStyle/>
              <a:p>
                <a:pPr algn="ctr"/>
                <a:r>
                  <a:rPr lang="en-GB" sz="800" b="1" dirty="0">
                    <a:solidFill>
                      <a:srgbClr val="FF0000"/>
                    </a:solidFill>
                  </a:rPr>
                  <a:t>window</a:t>
                </a:r>
                <a:endParaRPr lang="en-US" sz="800" b="1" dirty="0">
                  <a:solidFill>
                    <a:srgbClr val="FF0000"/>
                  </a:solidFill>
                  <a:cs typeface="Arial" charset="0"/>
                </a:endParaRPr>
              </a:p>
            </p:txBody>
          </p:sp>
        </p:grpSp>
        <p:grpSp>
          <p:nvGrpSpPr>
            <p:cNvPr id="123" name="Group 122"/>
            <p:cNvGrpSpPr/>
            <p:nvPr/>
          </p:nvGrpSpPr>
          <p:grpSpPr>
            <a:xfrm>
              <a:off x="5284399" y="5477219"/>
              <a:ext cx="1026151" cy="487418"/>
              <a:chOff x="1540352" y="5310369"/>
              <a:chExt cx="1026151" cy="487418"/>
            </a:xfrm>
          </p:grpSpPr>
          <p:sp>
            <p:nvSpPr>
              <p:cNvPr id="124" name="Down Arrow 62"/>
              <p:cNvSpPr>
                <a:spLocks noChangeArrowheads="1"/>
              </p:cNvSpPr>
              <p:nvPr/>
            </p:nvSpPr>
            <p:spPr bwMode="auto">
              <a:xfrm>
                <a:off x="1987574" y="5310369"/>
                <a:ext cx="131706" cy="272689"/>
              </a:xfrm>
              <a:prstGeom prst="downArrow">
                <a:avLst>
                  <a:gd name="adj1" fmla="val 50000"/>
                  <a:gd name="adj2" fmla="val 50000"/>
                </a:avLst>
              </a:prstGeom>
              <a:solidFill>
                <a:srgbClr val="F00415"/>
              </a:solidFill>
              <a:ln w="19050">
                <a:noFill/>
                <a:round/>
                <a:headEnd/>
                <a:tailEnd/>
              </a:ln>
            </p:spPr>
            <p:txBody>
              <a:bodyPr wrap="none" anchor="ctr"/>
              <a:lstStyle/>
              <a:p>
                <a:pPr algn="ctr"/>
                <a:endParaRPr lang="en-US" b="1">
                  <a:solidFill>
                    <a:srgbClr val="FF0000"/>
                  </a:solidFill>
                </a:endParaRPr>
              </a:p>
            </p:txBody>
          </p:sp>
          <p:sp>
            <p:nvSpPr>
              <p:cNvPr id="125" name="Text Box 13"/>
              <p:cNvSpPr txBox="1">
                <a:spLocks noChangeArrowheads="1"/>
              </p:cNvSpPr>
              <p:nvPr/>
            </p:nvSpPr>
            <p:spPr bwMode="auto">
              <a:xfrm>
                <a:off x="1540352" y="5595517"/>
                <a:ext cx="1026151" cy="202270"/>
              </a:xfrm>
              <a:prstGeom prst="rect">
                <a:avLst/>
              </a:prstGeom>
              <a:noFill/>
              <a:ln w="9525">
                <a:noFill/>
                <a:miter lim="800000"/>
                <a:headEnd/>
                <a:tailEnd/>
              </a:ln>
            </p:spPr>
            <p:txBody>
              <a:bodyPr>
                <a:spAutoFit/>
              </a:bodyPr>
              <a:lstStyle/>
              <a:p>
                <a:pPr algn="ctr"/>
                <a:r>
                  <a:rPr lang="en-GB" sz="800" b="1" dirty="0">
                    <a:solidFill>
                      <a:srgbClr val="FF0000"/>
                    </a:solidFill>
                  </a:rPr>
                  <a:t>window</a:t>
                </a:r>
                <a:endParaRPr lang="en-US" sz="800" b="1" dirty="0">
                  <a:solidFill>
                    <a:srgbClr val="FF0000"/>
                  </a:solidFill>
                  <a:cs typeface="Arial" charset="0"/>
                </a:endParaRPr>
              </a:p>
            </p:txBody>
          </p:sp>
        </p:grpSp>
        <p:grpSp>
          <p:nvGrpSpPr>
            <p:cNvPr id="126" name="Group 125"/>
            <p:cNvGrpSpPr/>
            <p:nvPr/>
          </p:nvGrpSpPr>
          <p:grpSpPr>
            <a:xfrm>
              <a:off x="4535050" y="5488574"/>
              <a:ext cx="1026151" cy="487418"/>
              <a:chOff x="1540352" y="5310369"/>
              <a:chExt cx="1026151" cy="487418"/>
            </a:xfrm>
          </p:grpSpPr>
          <p:sp>
            <p:nvSpPr>
              <p:cNvPr id="127" name="Down Arrow 62"/>
              <p:cNvSpPr>
                <a:spLocks noChangeArrowheads="1"/>
              </p:cNvSpPr>
              <p:nvPr/>
            </p:nvSpPr>
            <p:spPr bwMode="auto">
              <a:xfrm>
                <a:off x="1987574" y="5310369"/>
                <a:ext cx="131706" cy="272689"/>
              </a:xfrm>
              <a:prstGeom prst="downArrow">
                <a:avLst>
                  <a:gd name="adj1" fmla="val 50000"/>
                  <a:gd name="adj2" fmla="val 50000"/>
                </a:avLst>
              </a:prstGeom>
              <a:solidFill>
                <a:srgbClr val="F00415"/>
              </a:solidFill>
              <a:ln w="19050">
                <a:noFill/>
                <a:round/>
                <a:headEnd/>
                <a:tailEnd/>
              </a:ln>
            </p:spPr>
            <p:txBody>
              <a:bodyPr wrap="none" anchor="ctr"/>
              <a:lstStyle/>
              <a:p>
                <a:pPr algn="ctr"/>
                <a:endParaRPr lang="en-US" b="1">
                  <a:solidFill>
                    <a:srgbClr val="FF0000"/>
                  </a:solidFill>
                </a:endParaRPr>
              </a:p>
            </p:txBody>
          </p:sp>
          <p:sp>
            <p:nvSpPr>
              <p:cNvPr id="128" name="Text Box 13"/>
              <p:cNvSpPr txBox="1">
                <a:spLocks noChangeArrowheads="1"/>
              </p:cNvSpPr>
              <p:nvPr/>
            </p:nvSpPr>
            <p:spPr bwMode="auto">
              <a:xfrm>
                <a:off x="1540352" y="5595517"/>
                <a:ext cx="1026151" cy="202270"/>
              </a:xfrm>
              <a:prstGeom prst="rect">
                <a:avLst/>
              </a:prstGeom>
              <a:noFill/>
              <a:ln w="9525">
                <a:noFill/>
                <a:miter lim="800000"/>
                <a:headEnd/>
                <a:tailEnd/>
              </a:ln>
            </p:spPr>
            <p:txBody>
              <a:bodyPr>
                <a:spAutoFit/>
              </a:bodyPr>
              <a:lstStyle/>
              <a:p>
                <a:pPr algn="ctr"/>
                <a:r>
                  <a:rPr lang="en-GB" sz="800" b="1" dirty="0">
                    <a:solidFill>
                      <a:srgbClr val="FF0000"/>
                    </a:solidFill>
                  </a:rPr>
                  <a:t>window</a:t>
                </a:r>
                <a:endParaRPr lang="en-US" sz="800" b="1" dirty="0">
                  <a:solidFill>
                    <a:srgbClr val="FF0000"/>
                  </a:solidFill>
                  <a:cs typeface="Arial" charset="0"/>
                </a:endParaRPr>
              </a:p>
            </p:txBody>
          </p:sp>
        </p:grpSp>
        <p:grpSp>
          <p:nvGrpSpPr>
            <p:cNvPr id="129" name="Group 128"/>
            <p:cNvGrpSpPr/>
            <p:nvPr/>
          </p:nvGrpSpPr>
          <p:grpSpPr>
            <a:xfrm>
              <a:off x="6002802" y="5497151"/>
              <a:ext cx="1026151" cy="487418"/>
              <a:chOff x="1540352" y="5310369"/>
              <a:chExt cx="1026151" cy="487418"/>
            </a:xfrm>
          </p:grpSpPr>
          <p:sp>
            <p:nvSpPr>
              <p:cNvPr id="130" name="Down Arrow 62"/>
              <p:cNvSpPr>
                <a:spLocks noChangeArrowheads="1"/>
              </p:cNvSpPr>
              <p:nvPr/>
            </p:nvSpPr>
            <p:spPr bwMode="auto">
              <a:xfrm>
                <a:off x="1987574" y="5310369"/>
                <a:ext cx="131706" cy="272689"/>
              </a:xfrm>
              <a:prstGeom prst="downArrow">
                <a:avLst>
                  <a:gd name="adj1" fmla="val 50000"/>
                  <a:gd name="adj2" fmla="val 50000"/>
                </a:avLst>
              </a:prstGeom>
              <a:solidFill>
                <a:srgbClr val="F00415"/>
              </a:solidFill>
              <a:ln w="19050">
                <a:noFill/>
                <a:round/>
                <a:headEnd/>
                <a:tailEnd/>
              </a:ln>
            </p:spPr>
            <p:txBody>
              <a:bodyPr wrap="none" anchor="ctr"/>
              <a:lstStyle/>
              <a:p>
                <a:pPr algn="ctr"/>
                <a:endParaRPr lang="en-US" b="1">
                  <a:solidFill>
                    <a:srgbClr val="FF0000"/>
                  </a:solidFill>
                </a:endParaRPr>
              </a:p>
            </p:txBody>
          </p:sp>
          <p:sp>
            <p:nvSpPr>
              <p:cNvPr id="131" name="Text Box 13"/>
              <p:cNvSpPr txBox="1">
                <a:spLocks noChangeArrowheads="1"/>
              </p:cNvSpPr>
              <p:nvPr/>
            </p:nvSpPr>
            <p:spPr bwMode="auto">
              <a:xfrm>
                <a:off x="1540352" y="5595517"/>
                <a:ext cx="1026151" cy="202270"/>
              </a:xfrm>
              <a:prstGeom prst="rect">
                <a:avLst/>
              </a:prstGeom>
              <a:noFill/>
              <a:ln w="9525">
                <a:noFill/>
                <a:miter lim="800000"/>
                <a:headEnd/>
                <a:tailEnd/>
              </a:ln>
            </p:spPr>
            <p:txBody>
              <a:bodyPr>
                <a:spAutoFit/>
              </a:bodyPr>
              <a:lstStyle/>
              <a:p>
                <a:pPr algn="ctr"/>
                <a:r>
                  <a:rPr lang="en-GB" sz="800" b="1" dirty="0">
                    <a:solidFill>
                      <a:srgbClr val="FF0000"/>
                    </a:solidFill>
                  </a:rPr>
                  <a:t>window</a:t>
                </a:r>
                <a:endParaRPr lang="en-US" sz="800" b="1" dirty="0">
                  <a:solidFill>
                    <a:srgbClr val="FF0000"/>
                  </a:solidFill>
                  <a:cs typeface="Arial" charset="0"/>
                </a:endParaRPr>
              </a:p>
            </p:txBody>
          </p:sp>
        </p:grpSp>
        <p:grpSp>
          <p:nvGrpSpPr>
            <p:cNvPr id="132" name="Group 131"/>
            <p:cNvGrpSpPr/>
            <p:nvPr/>
          </p:nvGrpSpPr>
          <p:grpSpPr>
            <a:xfrm>
              <a:off x="6829438" y="5486993"/>
              <a:ext cx="1026151" cy="487418"/>
              <a:chOff x="1540352" y="5310369"/>
              <a:chExt cx="1026151" cy="487418"/>
            </a:xfrm>
          </p:grpSpPr>
          <p:sp>
            <p:nvSpPr>
              <p:cNvPr id="133" name="Down Arrow 62"/>
              <p:cNvSpPr>
                <a:spLocks noChangeArrowheads="1"/>
              </p:cNvSpPr>
              <p:nvPr/>
            </p:nvSpPr>
            <p:spPr bwMode="auto">
              <a:xfrm>
                <a:off x="1987574" y="5310369"/>
                <a:ext cx="131706" cy="272689"/>
              </a:xfrm>
              <a:prstGeom prst="downArrow">
                <a:avLst>
                  <a:gd name="adj1" fmla="val 50000"/>
                  <a:gd name="adj2" fmla="val 50000"/>
                </a:avLst>
              </a:prstGeom>
              <a:solidFill>
                <a:srgbClr val="F00415"/>
              </a:solidFill>
              <a:ln w="19050">
                <a:noFill/>
                <a:round/>
                <a:headEnd/>
                <a:tailEnd/>
              </a:ln>
            </p:spPr>
            <p:txBody>
              <a:bodyPr wrap="none" anchor="ctr"/>
              <a:lstStyle/>
              <a:p>
                <a:pPr algn="ctr"/>
                <a:endParaRPr lang="en-US" b="1">
                  <a:solidFill>
                    <a:srgbClr val="FF0000"/>
                  </a:solidFill>
                </a:endParaRPr>
              </a:p>
            </p:txBody>
          </p:sp>
          <p:sp>
            <p:nvSpPr>
              <p:cNvPr id="134" name="Text Box 13"/>
              <p:cNvSpPr txBox="1">
                <a:spLocks noChangeArrowheads="1"/>
              </p:cNvSpPr>
              <p:nvPr/>
            </p:nvSpPr>
            <p:spPr bwMode="auto">
              <a:xfrm>
                <a:off x="1540352" y="5595517"/>
                <a:ext cx="1026151" cy="202270"/>
              </a:xfrm>
              <a:prstGeom prst="rect">
                <a:avLst/>
              </a:prstGeom>
              <a:noFill/>
              <a:ln w="9525">
                <a:noFill/>
                <a:miter lim="800000"/>
                <a:headEnd/>
                <a:tailEnd/>
              </a:ln>
            </p:spPr>
            <p:txBody>
              <a:bodyPr>
                <a:spAutoFit/>
              </a:bodyPr>
              <a:lstStyle/>
              <a:p>
                <a:pPr algn="ctr"/>
                <a:r>
                  <a:rPr lang="en-GB" sz="800" b="1" dirty="0">
                    <a:solidFill>
                      <a:srgbClr val="FF0000"/>
                    </a:solidFill>
                  </a:rPr>
                  <a:t>window</a:t>
                </a:r>
                <a:endParaRPr lang="en-US" sz="800" b="1" dirty="0">
                  <a:solidFill>
                    <a:srgbClr val="FF0000"/>
                  </a:solidFill>
                  <a:cs typeface="Arial" charset="0"/>
                </a:endParaRPr>
              </a:p>
            </p:txBody>
          </p:sp>
        </p:grpSp>
        <p:grpSp>
          <p:nvGrpSpPr>
            <p:cNvPr id="135" name="Group 134"/>
            <p:cNvGrpSpPr/>
            <p:nvPr/>
          </p:nvGrpSpPr>
          <p:grpSpPr>
            <a:xfrm>
              <a:off x="7941352" y="5537946"/>
              <a:ext cx="1026151" cy="471470"/>
              <a:chOff x="1564014" y="5310369"/>
              <a:chExt cx="1026151" cy="471470"/>
            </a:xfrm>
          </p:grpSpPr>
          <p:sp>
            <p:nvSpPr>
              <p:cNvPr id="136" name="Down Arrow 62"/>
              <p:cNvSpPr>
                <a:spLocks noChangeArrowheads="1"/>
              </p:cNvSpPr>
              <p:nvPr/>
            </p:nvSpPr>
            <p:spPr bwMode="auto">
              <a:xfrm>
                <a:off x="1987574" y="5310369"/>
                <a:ext cx="131706" cy="272689"/>
              </a:xfrm>
              <a:prstGeom prst="downArrow">
                <a:avLst>
                  <a:gd name="adj1" fmla="val 50000"/>
                  <a:gd name="adj2" fmla="val 50000"/>
                </a:avLst>
              </a:prstGeom>
              <a:solidFill>
                <a:srgbClr val="F00415"/>
              </a:solidFill>
              <a:ln w="19050">
                <a:noFill/>
                <a:round/>
                <a:headEnd/>
                <a:tailEnd/>
              </a:ln>
            </p:spPr>
            <p:txBody>
              <a:bodyPr wrap="none" anchor="ctr"/>
              <a:lstStyle/>
              <a:p>
                <a:pPr algn="ctr"/>
                <a:endParaRPr lang="en-US" b="1">
                  <a:solidFill>
                    <a:srgbClr val="FF0000"/>
                  </a:solidFill>
                </a:endParaRPr>
              </a:p>
            </p:txBody>
          </p:sp>
          <p:sp>
            <p:nvSpPr>
              <p:cNvPr id="137" name="Text Box 13"/>
              <p:cNvSpPr txBox="1">
                <a:spLocks noChangeArrowheads="1"/>
              </p:cNvSpPr>
              <p:nvPr/>
            </p:nvSpPr>
            <p:spPr bwMode="auto">
              <a:xfrm>
                <a:off x="1564014" y="5579569"/>
                <a:ext cx="1026151" cy="202270"/>
              </a:xfrm>
              <a:prstGeom prst="rect">
                <a:avLst/>
              </a:prstGeom>
              <a:noFill/>
              <a:ln w="9525">
                <a:noFill/>
                <a:miter lim="800000"/>
                <a:headEnd/>
                <a:tailEnd/>
              </a:ln>
            </p:spPr>
            <p:txBody>
              <a:bodyPr>
                <a:spAutoFit/>
              </a:bodyPr>
              <a:lstStyle/>
              <a:p>
                <a:pPr algn="ctr"/>
                <a:r>
                  <a:rPr lang="en-GB" sz="800" b="1" dirty="0">
                    <a:solidFill>
                      <a:srgbClr val="FF0000"/>
                    </a:solidFill>
                  </a:rPr>
                  <a:t>window</a:t>
                </a:r>
                <a:endParaRPr lang="en-US" sz="800" b="1" dirty="0">
                  <a:solidFill>
                    <a:srgbClr val="FF0000"/>
                  </a:solidFill>
                  <a:cs typeface="Arial" charset="0"/>
                </a:endParaRPr>
              </a:p>
            </p:txBody>
          </p:sp>
        </p:grpSp>
        <p:pic>
          <p:nvPicPr>
            <p:cNvPr id="1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1208" y="2865753"/>
              <a:ext cx="450329" cy="45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77155" y="4782771"/>
              <a:ext cx="452437" cy="45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82" name="Picture 81"/>
          <p:cNvPicPr>
            <a:picLocks noChangeAspect="1"/>
          </p:cNvPicPr>
          <p:nvPr/>
        </p:nvPicPr>
        <p:blipFill>
          <a:blip r:embed="rId9"/>
          <a:stretch>
            <a:fillRect/>
          </a:stretch>
        </p:blipFill>
        <p:spPr>
          <a:xfrm>
            <a:off x="8214811" y="3836153"/>
            <a:ext cx="754984" cy="377678"/>
          </a:xfrm>
          <a:prstGeom prst="rect">
            <a:avLst/>
          </a:prstGeom>
        </p:spPr>
      </p:pic>
      <p:pic>
        <p:nvPicPr>
          <p:cNvPr id="85" name="Picture 84"/>
          <p:cNvPicPr>
            <a:picLocks noChangeAspect="1"/>
          </p:cNvPicPr>
          <p:nvPr/>
        </p:nvPicPr>
        <p:blipFill>
          <a:blip r:embed="rId9"/>
          <a:stretch>
            <a:fillRect/>
          </a:stretch>
        </p:blipFill>
        <p:spPr>
          <a:xfrm flipH="1">
            <a:off x="5240689" y="3455205"/>
            <a:ext cx="728196" cy="364277"/>
          </a:xfrm>
          <a:prstGeom prst="rect">
            <a:avLst/>
          </a:prstGeom>
        </p:spPr>
      </p:pic>
      <p:pic>
        <p:nvPicPr>
          <p:cNvPr id="86" name="Picture 85"/>
          <p:cNvPicPr>
            <a:picLocks noChangeAspect="1"/>
          </p:cNvPicPr>
          <p:nvPr/>
        </p:nvPicPr>
        <p:blipFill>
          <a:blip r:embed="rId9"/>
          <a:stretch>
            <a:fillRect/>
          </a:stretch>
        </p:blipFill>
        <p:spPr>
          <a:xfrm flipH="1">
            <a:off x="2114894" y="3455205"/>
            <a:ext cx="728196" cy="364277"/>
          </a:xfrm>
          <a:prstGeom prst="rect">
            <a:avLst/>
          </a:prstGeom>
        </p:spPr>
      </p:pic>
      <p:pic>
        <p:nvPicPr>
          <p:cNvPr id="5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1658" y="4331668"/>
            <a:ext cx="450329" cy="45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 name="Picture 59"/>
          <p:cNvPicPr>
            <a:picLocks noChangeAspect="1"/>
          </p:cNvPicPr>
          <p:nvPr/>
        </p:nvPicPr>
        <p:blipFill rotWithShape="1">
          <a:blip r:embed="rId10"/>
          <a:srcRect l="6644" t="3800" r="5658" b="3800"/>
          <a:stretch/>
        </p:blipFill>
        <p:spPr>
          <a:xfrm>
            <a:off x="7571275" y="3662188"/>
            <a:ext cx="316910" cy="313350"/>
          </a:xfrm>
          <a:prstGeom prst="rect">
            <a:avLst/>
          </a:prstGeom>
        </p:spPr>
      </p:pic>
      <p:pic>
        <p:nvPicPr>
          <p:cNvPr id="61" name="Picture 60"/>
          <p:cNvPicPr>
            <a:picLocks noChangeAspect="1"/>
          </p:cNvPicPr>
          <p:nvPr/>
        </p:nvPicPr>
        <p:blipFill rotWithShape="1">
          <a:blip r:embed="rId10"/>
          <a:srcRect l="6644" t="3800" r="5658" b="3800"/>
          <a:stretch/>
        </p:blipFill>
        <p:spPr>
          <a:xfrm>
            <a:off x="1174803" y="3566429"/>
            <a:ext cx="316910" cy="313350"/>
          </a:xfrm>
          <a:prstGeom prst="rect">
            <a:avLst/>
          </a:prstGeom>
        </p:spPr>
      </p:pic>
    </p:spTree>
    <p:extLst>
      <p:ext uri="{BB962C8B-B14F-4D97-AF65-F5344CB8AC3E}">
        <p14:creationId xmlns:p14="http://schemas.microsoft.com/office/powerpoint/2010/main" val="264031505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431" y="247349"/>
            <a:ext cx="8153400" cy="762000"/>
          </a:xfrm>
        </p:spPr>
        <p:txBody>
          <a:bodyPr/>
          <a:lstStyle/>
          <a:p>
            <a:r>
              <a:rPr lang="de-DE" dirty="0"/>
              <a:t>Basic safety requirements</a:t>
            </a:r>
          </a:p>
        </p:txBody>
      </p:sp>
      <p:sp>
        <p:nvSpPr>
          <p:cNvPr id="7" name="Slide Number Placeholder 6"/>
          <p:cNvSpPr>
            <a:spLocks noGrp="1"/>
          </p:cNvSpPr>
          <p:nvPr>
            <p:ph type="sldNum" sz="quarter" idx="11"/>
          </p:nvPr>
        </p:nvSpPr>
        <p:spPr>
          <a:xfrm>
            <a:off x="152400" y="6375400"/>
            <a:ext cx="515040" cy="228600"/>
          </a:xfrm>
        </p:spPr>
        <p:txBody>
          <a:bodyPr/>
          <a:lstStyle/>
          <a:p>
            <a:pPr>
              <a:defRPr/>
            </a:pPr>
            <a:fld id="{8F4B73BA-CC5C-4ECD-AC0D-4CADBD4C62D4}" type="slidenum">
              <a:rPr lang="de-DE" sz="1200" smtClean="0"/>
              <a:pPr>
                <a:defRPr/>
              </a:pPr>
              <a:t>8</a:t>
            </a:fld>
            <a:r>
              <a:rPr lang="de-DE" sz="1200" dirty="0"/>
              <a:t> / 24</a:t>
            </a:r>
            <a:endParaRPr lang="de-DE" sz="1050" dirty="0"/>
          </a:p>
        </p:txBody>
      </p:sp>
      <p:sp>
        <p:nvSpPr>
          <p:cNvPr id="116" name="Rectangle 115"/>
          <p:cNvSpPr/>
          <p:nvPr/>
        </p:nvSpPr>
        <p:spPr>
          <a:xfrm>
            <a:off x="293158" y="922066"/>
            <a:ext cx="8455306" cy="584775"/>
          </a:xfrm>
          <a:prstGeom prst="rect">
            <a:avLst/>
          </a:prstGeom>
        </p:spPr>
        <p:txBody>
          <a:bodyPr wrap="square">
            <a:spAutoFit/>
          </a:bodyPr>
          <a:lstStyle/>
          <a:p>
            <a:pPr>
              <a:spcBef>
                <a:spcPts val="0"/>
              </a:spcBef>
              <a:spcAft>
                <a:spcPts val="0"/>
              </a:spcAft>
              <a:buClr>
                <a:schemeClr val="accent1"/>
              </a:buClr>
              <a:defRPr/>
            </a:pPr>
            <a:r>
              <a:rPr lang="en-GB" sz="1600" u="sng" dirty="0">
                <a:latin typeface="+mn-lt"/>
                <a:ea typeface="+mn-ea"/>
                <a:cs typeface="+mn-cs"/>
              </a:rPr>
              <a:t>Molecular Biophysics Facility (</a:t>
            </a:r>
            <a:r>
              <a:rPr lang="en-GB" sz="1600" u="sng" dirty="0"/>
              <a:t>CSSB</a:t>
            </a:r>
            <a:r>
              <a:rPr lang="en-GB" sz="1600" u="sng" dirty="0">
                <a:latin typeface="+mn-lt"/>
                <a:ea typeface="+mn-ea"/>
                <a:cs typeface="+mn-cs"/>
              </a:rPr>
              <a:t>)</a:t>
            </a:r>
            <a:endParaRPr lang="en-GB" sz="1900" u="sng" dirty="0">
              <a:solidFill>
                <a:srgbClr val="0000CC"/>
              </a:solidFill>
              <a:latin typeface="+mn-lt"/>
              <a:ea typeface="+mn-ea"/>
              <a:cs typeface="+mn-cs"/>
            </a:endParaRPr>
          </a:p>
          <a:p>
            <a:pPr>
              <a:spcBef>
                <a:spcPts val="0"/>
              </a:spcBef>
              <a:spcAft>
                <a:spcPts val="0"/>
              </a:spcAft>
              <a:buClr>
                <a:schemeClr val="accent1"/>
              </a:buClr>
              <a:defRPr/>
            </a:pPr>
            <a:endParaRPr lang="en-GB" sz="1600" u="sng" dirty="0">
              <a:solidFill>
                <a:srgbClr val="0000CC"/>
              </a:solidFill>
              <a:latin typeface="+mn-lt"/>
              <a:ea typeface="+mn-ea"/>
              <a:cs typeface="+mn-cs"/>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992" t="8169" b="7174"/>
          <a:stretch/>
        </p:blipFill>
        <p:spPr>
          <a:xfrm>
            <a:off x="1313913" y="1498478"/>
            <a:ext cx="6290435" cy="4248472"/>
          </a:xfrm>
          <a:prstGeom prst="rect">
            <a:avLst/>
          </a:prstGeom>
        </p:spPr>
      </p:pic>
    </p:spTree>
    <p:extLst>
      <p:ext uri="{BB962C8B-B14F-4D97-AF65-F5344CB8AC3E}">
        <p14:creationId xmlns:p14="http://schemas.microsoft.com/office/powerpoint/2010/main" val="216241330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4"/>
          <p:cNvSpPr>
            <a:spLocks noGrp="1"/>
          </p:cNvSpPr>
          <p:nvPr>
            <p:ph type="sldNum" sz="quarter" idx="11"/>
          </p:nvPr>
        </p:nvSpPr>
        <p:spPr>
          <a:xfrm>
            <a:off x="152400" y="6375400"/>
            <a:ext cx="531168" cy="2286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sz="2400">
                <a:solidFill>
                  <a:schemeClr val="tx1"/>
                </a:solidFill>
                <a:latin typeface="Arial" panose="020B0604020202020204" pitchFamily="34" charset="0"/>
                <a:ea typeface="Geneva" charset="0"/>
                <a:cs typeface="Geneva" charset="0"/>
              </a:defRPr>
            </a:lvl1pPr>
            <a:lvl2pPr marL="742950" indent="-28575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2pPr>
            <a:lvl3pPr marL="11430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3pPr>
            <a:lvl4pPr marL="16002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lr>
                <a:schemeClr val="accent1"/>
              </a:buClr>
              <a:buFont typeface="Times" panose="02020603050405020304" pitchFamily="18" charset="0"/>
              <a:buChar char="•"/>
              <a:defRPr sz="2000">
                <a:solidFill>
                  <a:schemeClr val="tx1"/>
                </a:solidFill>
                <a:latin typeface="Arial" panose="020B0604020202020204" pitchFamily="34" charset="0"/>
                <a:ea typeface="Geneva" charset="0"/>
                <a:cs typeface="Geneva" charset="0"/>
              </a:defRPr>
            </a:lvl9pPr>
          </a:lstStyle>
          <a:p>
            <a:pPr>
              <a:spcBef>
                <a:spcPct val="0"/>
              </a:spcBef>
              <a:buClrTx/>
              <a:buFontTx/>
              <a:buNone/>
            </a:pPr>
            <a:fld id="{C36DB5DE-8495-49B2-8D44-22B9E3898131}" type="slidenum">
              <a:rPr lang="de-DE" altLang="en-US" sz="1200" smtClean="0">
                <a:solidFill>
                  <a:srgbClr val="FFFFFF"/>
                </a:solidFill>
              </a:rPr>
              <a:pPr>
                <a:spcBef>
                  <a:spcPct val="0"/>
                </a:spcBef>
                <a:buClrTx/>
                <a:buFontTx/>
                <a:buNone/>
              </a:pPr>
              <a:t>9</a:t>
            </a:fld>
            <a:r>
              <a:rPr lang="de-DE" altLang="en-US" sz="1200" dirty="0">
                <a:solidFill>
                  <a:srgbClr val="FFFFFF"/>
                </a:solidFill>
              </a:rPr>
              <a:t> / 24</a:t>
            </a:r>
            <a:endParaRPr lang="de-DE" altLang="en-US" sz="1000" dirty="0">
              <a:solidFill>
                <a:srgbClr val="FFFFFF"/>
              </a:solidFill>
            </a:endParaRPr>
          </a:p>
        </p:txBody>
      </p:sp>
      <p:sp>
        <p:nvSpPr>
          <p:cNvPr id="25603" name="Rectangle 2"/>
          <p:cNvSpPr>
            <a:spLocks noGrp="1" noChangeArrowheads="1"/>
          </p:cNvSpPr>
          <p:nvPr>
            <p:ph type="title"/>
          </p:nvPr>
        </p:nvSpPr>
        <p:spPr>
          <a:xfrm>
            <a:off x="383822" y="240991"/>
            <a:ext cx="8153400" cy="762000"/>
          </a:xfrm>
        </p:spPr>
        <p:txBody>
          <a:bodyPr/>
          <a:lstStyle/>
          <a:p>
            <a:pPr eaLnBrk="1" hangingPunct="1"/>
            <a:r>
              <a:rPr lang="en-GB" altLang="en-US" dirty="0"/>
              <a:t>Basic safety requirements</a:t>
            </a:r>
          </a:p>
        </p:txBody>
      </p:sp>
      <p:sp>
        <p:nvSpPr>
          <p:cNvPr id="25604" name="Rectangle 3"/>
          <p:cNvSpPr>
            <a:spLocks noGrp="1" noChangeArrowheads="1"/>
          </p:cNvSpPr>
          <p:nvPr>
            <p:ph type="body" idx="1"/>
          </p:nvPr>
        </p:nvSpPr>
        <p:spPr>
          <a:xfrm>
            <a:off x="323850" y="1268759"/>
            <a:ext cx="8431213" cy="4392265"/>
          </a:xfrm>
        </p:spPr>
        <p:txBody>
          <a:bodyPr/>
          <a:lstStyle/>
          <a:p>
            <a:pPr marL="171450" indent="-171450">
              <a:spcBef>
                <a:spcPts val="600"/>
              </a:spcBef>
              <a:spcAft>
                <a:spcPts val="600"/>
              </a:spcAft>
              <a:defRPr/>
            </a:pPr>
            <a:r>
              <a:rPr lang="en-GB" sz="1800" dirty="0"/>
              <a:t>Do not block or impede access to stairways, emergency exits or escape routes with clutter, garbage or slipping hazards (e.g. melting ice).</a:t>
            </a:r>
            <a:endParaRPr lang="de-DE" sz="1800" dirty="0"/>
          </a:p>
          <a:p>
            <a:pPr marL="171450" indent="-171450">
              <a:spcBef>
                <a:spcPts val="600"/>
              </a:spcBef>
              <a:spcAft>
                <a:spcPts val="600"/>
              </a:spcAft>
            </a:pPr>
            <a:r>
              <a:rPr lang="en-GB" altLang="en-US" sz="1800" dirty="0"/>
              <a:t>Fire doors must remain closed.</a:t>
            </a:r>
          </a:p>
          <a:p>
            <a:pPr marL="171450" indent="-171450" eaLnBrk="1" hangingPunct="1">
              <a:spcBef>
                <a:spcPts val="600"/>
              </a:spcBef>
              <a:spcAft>
                <a:spcPts val="600"/>
              </a:spcAft>
            </a:pPr>
            <a:r>
              <a:rPr lang="en-GB" altLang="en-US" sz="1800" dirty="0"/>
              <a:t>Close the windows and doors of the laboratories prior to leaving.</a:t>
            </a:r>
          </a:p>
          <a:p>
            <a:pPr marL="171450" indent="-171450" eaLnBrk="1" hangingPunct="1">
              <a:spcBef>
                <a:spcPts val="600"/>
              </a:spcBef>
              <a:spcAft>
                <a:spcPts val="600"/>
              </a:spcAft>
            </a:pPr>
            <a:r>
              <a:rPr lang="en-GB" altLang="en-US" sz="1800" dirty="0"/>
              <a:t>Do not endanger yourself or others at any time.</a:t>
            </a:r>
          </a:p>
          <a:p>
            <a:pPr marL="171450" indent="-171450" eaLnBrk="1" hangingPunct="1">
              <a:spcBef>
                <a:spcPts val="600"/>
              </a:spcBef>
              <a:spcAft>
                <a:spcPts val="600"/>
              </a:spcAft>
            </a:pPr>
            <a:endParaRPr lang="en-GB" altLang="en-US" sz="1800" dirty="0"/>
          </a:p>
          <a:p>
            <a:pPr marL="171450" indent="-171450" eaLnBrk="1" hangingPunct="1">
              <a:spcBef>
                <a:spcPts val="600"/>
              </a:spcBef>
              <a:spcAft>
                <a:spcPts val="600"/>
              </a:spcAft>
            </a:pPr>
            <a:endParaRPr lang="en-GB" altLang="en-US" sz="1800" dirty="0"/>
          </a:p>
          <a:p>
            <a:pPr marL="171450" indent="-171450" eaLnBrk="1" hangingPunct="1">
              <a:spcBef>
                <a:spcPts val="600"/>
              </a:spcBef>
              <a:spcAft>
                <a:spcPts val="600"/>
              </a:spcAft>
            </a:pPr>
            <a:endParaRPr lang="en-GB" altLang="en-US" sz="1800" dirty="0"/>
          </a:p>
          <a:p>
            <a:pPr marL="171450" indent="-171450" eaLnBrk="1" hangingPunct="1">
              <a:spcBef>
                <a:spcPts val="600"/>
              </a:spcBef>
              <a:spcAft>
                <a:spcPts val="600"/>
              </a:spcAft>
            </a:pPr>
            <a:endParaRPr lang="en-GB" altLang="en-US" sz="1800" dirty="0"/>
          </a:p>
        </p:txBody>
      </p:sp>
      <p:sp>
        <p:nvSpPr>
          <p:cNvPr id="10" name="TextBox 9"/>
          <p:cNvSpPr txBox="1"/>
          <p:nvPr/>
        </p:nvSpPr>
        <p:spPr>
          <a:xfrm>
            <a:off x="2141742" y="3425561"/>
            <a:ext cx="1997663" cy="584775"/>
          </a:xfrm>
          <a:prstGeom prst="rect">
            <a:avLst/>
          </a:prstGeom>
          <a:noFill/>
        </p:spPr>
        <p:txBody>
          <a:bodyPr wrap="none" rtlCol="0">
            <a:spAutoFit/>
          </a:bodyPr>
          <a:lstStyle/>
          <a:p>
            <a:pPr algn="ctr"/>
            <a:r>
              <a:rPr lang="de-DE" sz="1600" dirty="0"/>
              <a:t>Emergency escape </a:t>
            </a:r>
            <a:br>
              <a:rPr lang="de-DE" sz="1600" dirty="0"/>
            </a:br>
            <a:r>
              <a:rPr lang="de-DE" sz="1600" dirty="0"/>
              <a:t>route sign</a:t>
            </a:r>
          </a:p>
        </p:txBody>
      </p:sp>
      <p:pic>
        <p:nvPicPr>
          <p:cNvPr id="1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848" y="3996239"/>
            <a:ext cx="620294" cy="620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Box 11"/>
          <p:cNvSpPr txBox="1"/>
          <p:nvPr/>
        </p:nvSpPr>
        <p:spPr>
          <a:xfrm>
            <a:off x="4965737" y="3425561"/>
            <a:ext cx="1598515" cy="584775"/>
          </a:xfrm>
          <a:prstGeom prst="rect">
            <a:avLst/>
          </a:prstGeom>
          <a:noFill/>
        </p:spPr>
        <p:txBody>
          <a:bodyPr wrap="none" rtlCol="0">
            <a:spAutoFit/>
          </a:bodyPr>
          <a:lstStyle/>
          <a:p>
            <a:pPr algn="ctr"/>
            <a:r>
              <a:rPr lang="de-DE" sz="1600" dirty="0"/>
              <a:t>Emergency exit</a:t>
            </a:r>
            <a:br>
              <a:rPr lang="de-DE" sz="1600" dirty="0"/>
            </a:br>
            <a:r>
              <a:rPr lang="de-DE" sz="1600" dirty="0"/>
              <a:t>sign</a:t>
            </a:r>
          </a:p>
        </p:txBody>
      </p:sp>
      <p:pic>
        <p:nvPicPr>
          <p:cNvPr id="13" name="Picture 12"/>
          <p:cNvPicPr>
            <a:picLocks noChangeAspect="1"/>
          </p:cNvPicPr>
          <p:nvPr/>
        </p:nvPicPr>
        <p:blipFill>
          <a:blip r:embed="rId4"/>
          <a:stretch>
            <a:fillRect/>
          </a:stretch>
        </p:blipFill>
        <p:spPr>
          <a:xfrm>
            <a:off x="2538226" y="4005064"/>
            <a:ext cx="1204696" cy="602644"/>
          </a:xfrm>
          <a:prstGeom prst="rect">
            <a:avLst/>
          </a:prstGeom>
        </p:spPr>
      </p:pic>
    </p:spTree>
    <p:extLst>
      <p:ext uri="{BB962C8B-B14F-4D97-AF65-F5344CB8AC3E}">
        <p14:creationId xmlns:p14="http://schemas.microsoft.com/office/powerpoint/2010/main" val="3152263015"/>
      </p:ext>
    </p:extLst>
  </p:cSld>
  <p:clrMapOvr>
    <a:masterClrMapping/>
  </p:clrMapOvr>
  <p:transition/>
</p:sld>
</file>

<file path=ppt/theme/theme1.xml><?xml version="1.0" encoding="utf-8"?>
<a:theme xmlns:a="http://schemas.openxmlformats.org/drawingml/2006/main" name="Leere Präsentation">
  <a:themeElements>
    <a:clrScheme name="Leere Präsentation 2">
      <a:dk1>
        <a:srgbClr val="000000"/>
      </a:dk1>
      <a:lt1>
        <a:srgbClr val="DCDCDC"/>
      </a:lt1>
      <a:dk2>
        <a:srgbClr val="007E82"/>
      </a:dk2>
      <a:lt2>
        <a:srgbClr val="7D7D7D"/>
      </a:lt2>
      <a:accent1>
        <a:srgbClr val="72AD46"/>
      </a:accent1>
      <a:accent2>
        <a:srgbClr val="DF001A"/>
      </a:accent2>
      <a:accent3>
        <a:srgbClr val="EBEBEB"/>
      </a:accent3>
      <a:accent4>
        <a:srgbClr val="000000"/>
      </a:accent4>
      <a:accent5>
        <a:srgbClr val="BCD3B0"/>
      </a:accent5>
      <a:accent6>
        <a:srgbClr val="CA0016"/>
      </a:accent6>
      <a:hlink>
        <a:srgbClr val="007E82"/>
      </a:hlink>
      <a:folHlink>
        <a:srgbClr val="72AD46"/>
      </a:folHlink>
    </a:clrScheme>
    <a:fontScheme name="Leere Präsentation">
      <a:majorFont>
        <a:latin typeface="Arial"/>
        <a:ea typeface="Geneva"/>
        <a:cs typeface="Geneva"/>
      </a:majorFont>
      <a:minorFont>
        <a:latin typeface="Arial"/>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3200" b="0" i="0" u="none" strike="noStrike" cap="none" normalizeH="0" baseline="0">
            <a:ln>
              <a:noFill/>
            </a:ln>
            <a:solidFill>
              <a:schemeClr val="tx1"/>
            </a:solidFill>
            <a:effectLst/>
            <a:latin typeface="Arial" pitchFamily="-112" charset="0"/>
            <a:ea typeface="Geneva" pitchFamily="-112" charset="0"/>
            <a:cs typeface="Geneva" pitchFamily="-112" charset="0"/>
          </a:defRPr>
        </a:defPPr>
      </a:lstStyle>
    </a:lnDef>
  </a:objectDefaults>
  <a:extraClrSchemeLst>
    <a:extraClrScheme>
      <a:clrScheme name="Leere Präsentation 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2">
        <a:dk1>
          <a:srgbClr val="000000"/>
        </a:dk1>
        <a:lt1>
          <a:srgbClr val="DCDCDC"/>
        </a:lt1>
        <a:dk2>
          <a:srgbClr val="007E82"/>
        </a:dk2>
        <a:lt2>
          <a:srgbClr val="7D7D7D"/>
        </a:lt2>
        <a:accent1>
          <a:srgbClr val="72AD46"/>
        </a:accent1>
        <a:accent2>
          <a:srgbClr val="DF001A"/>
        </a:accent2>
        <a:accent3>
          <a:srgbClr val="EBEBEB"/>
        </a:accent3>
        <a:accent4>
          <a:srgbClr val="000000"/>
        </a:accent4>
        <a:accent5>
          <a:srgbClr val="BCD3B0"/>
        </a:accent5>
        <a:accent6>
          <a:srgbClr val="CA0016"/>
        </a:accent6>
        <a:hlink>
          <a:srgbClr val="007E82"/>
        </a:hlink>
        <a:folHlink>
          <a:srgbClr val="72AD4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TotalTime>
  <Words>2809</Words>
  <Application>Microsoft Office PowerPoint</Application>
  <PresentationFormat>On-screen Show (4:3)</PresentationFormat>
  <Paragraphs>336</Paragraphs>
  <Slides>25</Slides>
  <Notes>24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1" baseType="lpstr">
      <vt:lpstr>Arial</vt:lpstr>
      <vt:lpstr>Geneva</vt:lpstr>
      <vt:lpstr>Times</vt:lpstr>
      <vt:lpstr>Times New Roman</vt:lpstr>
      <vt:lpstr>Leere Präsentation</vt:lpstr>
      <vt:lpstr>Chart</vt:lpstr>
      <vt:lpstr>PowerPoint Presentation</vt:lpstr>
      <vt:lpstr>Scope of this safety briefing</vt:lpstr>
      <vt:lpstr>Beamline user access - Overview</vt:lpstr>
      <vt:lpstr>Access for user groups </vt:lpstr>
      <vt:lpstr>Access for user groups</vt:lpstr>
      <vt:lpstr>Additional SPC resources</vt:lpstr>
      <vt:lpstr>Basic safety requirements</vt:lpstr>
      <vt:lpstr>Basic safety requirements</vt:lpstr>
      <vt:lpstr>Basic safety requirements</vt:lpstr>
      <vt:lpstr>Basic safety requirements</vt:lpstr>
      <vt:lpstr>Medical emergencies / Accidents</vt:lpstr>
      <vt:lpstr>Laboratory safety rules</vt:lpstr>
      <vt:lpstr>Laboratory safety rules </vt:lpstr>
      <vt:lpstr>Chemical safety </vt:lpstr>
      <vt:lpstr>Chemical safety </vt:lpstr>
      <vt:lpstr>Chemical safety</vt:lpstr>
      <vt:lpstr>Chemical safety</vt:lpstr>
      <vt:lpstr>Highly toxic and heavy-metal compounds</vt:lpstr>
      <vt:lpstr>Working with liquid nitrogen </vt:lpstr>
      <vt:lpstr>Biological safety</vt:lpstr>
      <vt:lpstr>The biological risk groups</vt:lpstr>
      <vt:lpstr>Additional S1 safety procedures</vt:lpstr>
      <vt:lpstr>SPECIAL COVID-19 SAFETY MEASURES  </vt:lpstr>
      <vt:lpstr>PowerPoint Presentation</vt:lpstr>
      <vt:lpstr>You have come to the end of  the online briefing</vt:lpstr>
    </vt:vector>
  </TitlesOfParts>
  <Company>s 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PowerPoint-Präsentation</dc:title>
  <dc:creator>Cy Jeffries</dc:creator>
  <cp:keywords>Safety training 48e building</cp:keywords>
  <cp:lastModifiedBy>Angelica Struve</cp:lastModifiedBy>
  <cp:revision>1109</cp:revision>
  <cp:lastPrinted>2018-01-16T13:05:12Z</cp:lastPrinted>
  <dcterms:created xsi:type="dcterms:W3CDTF">2013-05-27T09:14:50Z</dcterms:created>
  <dcterms:modified xsi:type="dcterms:W3CDTF">2020-10-14T14:39:01Z</dcterms:modified>
</cp:coreProperties>
</file>